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6"/>
  </p:notesMasterIdLst>
  <p:sldIdLst>
    <p:sldId id="1083" r:id="rId2"/>
    <p:sldId id="1125" r:id="rId3"/>
    <p:sldId id="1126" r:id="rId4"/>
    <p:sldId id="1127" r:id="rId5"/>
    <p:sldId id="1131" r:id="rId6"/>
    <p:sldId id="1129" r:id="rId7"/>
    <p:sldId id="1132" r:id="rId8"/>
    <p:sldId id="422" r:id="rId9"/>
    <p:sldId id="1133" r:id="rId10"/>
    <p:sldId id="1134" r:id="rId11"/>
    <p:sldId id="364" r:id="rId12"/>
    <p:sldId id="1135" r:id="rId13"/>
    <p:sldId id="1138" r:id="rId14"/>
    <p:sldId id="113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C048A-F354-403C-9E1F-221D042B0D95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A050F-DF4E-49D0-8DDD-15ECB14F6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6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EA7FF-B30B-499C-8D87-B30EB16313EB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88632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EA7FF-B30B-499C-8D87-B30EB16313EB}" type="slidenum">
              <a:rPr lang="ru-BY" smtClean="0"/>
              <a:t>14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2986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EA7FF-B30B-499C-8D87-B30EB16313EB}" type="slidenum">
              <a:rPr lang="ru-BY" smtClean="0"/>
              <a:t>2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6177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EA7FF-B30B-499C-8D87-B30EB16313EB}" type="slidenum">
              <a:rPr lang="ru-BY" smtClean="0"/>
              <a:t>3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6423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EA7FF-B30B-499C-8D87-B30EB16313EB}" type="slidenum">
              <a:rPr lang="ru-BY" smtClean="0"/>
              <a:t>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0716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EA7FF-B30B-499C-8D87-B30EB16313EB}" type="slidenum">
              <a:rPr lang="ru-BY" smtClean="0"/>
              <a:t>5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98171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EA7FF-B30B-499C-8D87-B30EB16313EB}" type="slidenum">
              <a:rPr lang="ru-BY" smtClean="0"/>
              <a:t>6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4493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627E5-2A95-4083-9F2A-A12D09F343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20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EA7FF-B30B-499C-8D87-B30EB16313EB}" type="slidenum">
              <a:rPr lang="ru-BY" smtClean="0"/>
              <a:t>12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55647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EA7FF-B30B-499C-8D87-B30EB16313EB}" type="slidenum">
              <a:rPr lang="ru-BY" smtClean="0"/>
              <a:t>13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0077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6B4-4885-4414-B370-BE8B6E13D6A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936E-5FBB-4BE4-BEDB-6A9854ED1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5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6B4-4885-4414-B370-BE8B6E13D6A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936E-5FBB-4BE4-BEDB-6A9854ED1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0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6B4-4885-4414-B370-BE8B6E13D6A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936E-5FBB-4BE4-BEDB-6A9854ED1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6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6B4-4885-4414-B370-BE8B6E13D6A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936E-5FBB-4BE4-BEDB-6A9854ED1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6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6B4-4885-4414-B370-BE8B6E13D6A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936E-5FBB-4BE4-BEDB-6A9854ED1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6B4-4885-4414-B370-BE8B6E13D6A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936E-5FBB-4BE4-BEDB-6A9854ED1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2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6B4-4885-4414-B370-BE8B6E13D6A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936E-5FBB-4BE4-BEDB-6A9854ED1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7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6B4-4885-4414-B370-BE8B6E13D6A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936E-5FBB-4BE4-BEDB-6A9854ED1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0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6B4-4885-4414-B370-BE8B6E13D6A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936E-5FBB-4BE4-BEDB-6A9854ED1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8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6B4-4885-4414-B370-BE8B6E13D6A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936E-5FBB-4BE4-BEDB-6A9854ED1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5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56B4-4885-4414-B370-BE8B6E13D6A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936E-5FBB-4BE4-BEDB-6A9854ED1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0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856B4-4885-4414-B370-BE8B6E13D6A9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B936E-5FBB-4BE4-BEDB-6A9854ED1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3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835E40-3BF3-46CE-8A6C-1BD5A003D0BC}"/>
              </a:ext>
            </a:extLst>
          </p:cNvPr>
          <p:cNvSpPr txBox="1"/>
          <p:nvPr/>
        </p:nvSpPr>
        <p:spPr>
          <a:xfrm>
            <a:off x="1288025" y="2260082"/>
            <a:ext cx="10137059" cy="1221580"/>
          </a:xfrm>
          <a:prstGeom prst="rect">
            <a:avLst/>
          </a:prstGeom>
          <a:noFill/>
        </p:spPr>
        <p:txBody>
          <a:bodyPr wrap="square" lIns="112482" tIns="56243" rIns="112482" bIns="56243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4F81BD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Базисная структура цифрового развития отрасли здравоохранения</a:t>
            </a:r>
          </a:p>
        </p:txBody>
      </p:sp>
      <p:pic>
        <p:nvPicPr>
          <p:cNvPr id="5" name="Picture 4" descr="РНПЦ МТ - Главная">
            <a:extLst>
              <a:ext uri="{FF2B5EF4-FFF2-40B4-BE49-F238E27FC236}">
                <a16:creationId xmlns:a16="http://schemas.microsoft.com/office/drawing/2014/main" id="{73199252-DC06-4CC9-88A5-43DBA49E05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9" y="793653"/>
            <a:ext cx="926626" cy="92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51603E-0D56-42ED-B3DB-975C0A797799}"/>
              </a:ext>
            </a:extLst>
          </p:cNvPr>
          <p:cNvSpPr/>
          <p:nvPr/>
        </p:nvSpPr>
        <p:spPr>
          <a:xfrm>
            <a:off x="0" y="0"/>
            <a:ext cx="12192000" cy="679449"/>
          </a:xfrm>
          <a:prstGeom prst="rect">
            <a:avLst/>
          </a:prstGeom>
          <a:solidFill>
            <a:srgbClr val="2D7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МИНИСТЕРСТВО ЗДРАВООХРАНЕНИЯ РЕСПУБЛИКИ БЕЛАРУСЬ</a:t>
            </a:r>
            <a:endParaRPr lang="ru-BY" sz="2800" dirty="0"/>
          </a:p>
        </p:txBody>
      </p:sp>
      <p:pic>
        <p:nvPicPr>
          <p:cNvPr id="9" name="Picture 4" descr="Министерство здравоохранения Республики Беларусь ...">
            <a:extLst>
              <a:ext uri="{FF2B5EF4-FFF2-40B4-BE49-F238E27FC236}">
                <a16:creationId xmlns:a16="http://schemas.microsoft.com/office/drawing/2014/main" id="{4692CBFE-DD87-4DF6-89E6-EB8DE117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672" y="47510"/>
            <a:ext cx="582100" cy="5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2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FE5C85-DEDE-47D1-8E63-AE051E0B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3301" y="5807925"/>
            <a:ext cx="683339" cy="365125"/>
          </a:xfrm>
        </p:spPr>
        <p:txBody>
          <a:bodyPr/>
          <a:lstStyle/>
          <a:p>
            <a:fld id="{201E3C76-BC05-405D-8E6B-581B33D0C80D}" type="slidenum">
              <a:rPr lang="ru-RU" sz="1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fld>
            <a:endParaRPr lang="ru-RU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B9177CC-A472-415C-83AA-190AED36A13B}"/>
              </a:ext>
            </a:extLst>
          </p:cNvPr>
          <p:cNvSpPr/>
          <p:nvPr/>
        </p:nvSpPr>
        <p:spPr>
          <a:xfrm>
            <a:off x="0" y="0"/>
            <a:ext cx="12192000" cy="683561"/>
          </a:xfrm>
          <a:prstGeom prst="rect">
            <a:avLst/>
          </a:prstGeom>
          <a:solidFill>
            <a:srgbClr val="2D7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4" descr="Министерство здравоохранения Республики Беларусь — Официальные  геральдические символы Республики Беларусь">
            <a:extLst>
              <a:ext uri="{FF2B5EF4-FFF2-40B4-BE49-F238E27FC236}">
                <a16:creationId xmlns:a16="http://schemas.microsoft.com/office/drawing/2014/main" id="{167C3CC6-6E28-449B-8A54-906E22B4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898" y="-151481"/>
            <a:ext cx="612955" cy="9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РНПЦ МТ - Главная">
            <a:extLst>
              <a:ext uri="{FF2B5EF4-FFF2-40B4-BE49-F238E27FC236}">
                <a16:creationId xmlns:a16="http://schemas.microsoft.com/office/drawing/2014/main" id="{F7814BF0-ADDA-44FC-B74D-DD9517A6C8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036" y="5404252"/>
            <a:ext cx="926626" cy="92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Номер слайда 3">
            <a:extLst>
              <a:ext uri="{FF2B5EF4-FFF2-40B4-BE49-F238E27FC236}">
                <a16:creationId xmlns:a16="http://schemas.microsoft.com/office/drawing/2014/main" id="{DB296DB8-367E-4207-876A-7580528F2000}"/>
              </a:ext>
            </a:extLst>
          </p:cNvPr>
          <p:cNvSpPr txBox="1">
            <a:spLocks/>
          </p:cNvSpPr>
          <p:nvPr/>
        </p:nvSpPr>
        <p:spPr>
          <a:xfrm>
            <a:off x="11354475" y="6281166"/>
            <a:ext cx="417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C662F6-2538-7994-FE6F-3A73CBA40515}"/>
              </a:ext>
            </a:extLst>
          </p:cNvPr>
          <p:cNvSpPr txBox="1"/>
          <p:nvPr/>
        </p:nvSpPr>
        <p:spPr>
          <a:xfrm>
            <a:off x="0" y="11137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Создание централизованной информационной системы здравоохранения</a:t>
            </a:r>
            <a:endParaRPr kumimoji="0" lang="ru-BY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5A82A5-D585-0351-305E-493911D5D734}"/>
              </a:ext>
            </a:extLst>
          </p:cNvPr>
          <p:cNvSpPr txBox="1"/>
          <p:nvPr/>
        </p:nvSpPr>
        <p:spPr>
          <a:xfrm>
            <a:off x="866617" y="3048094"/>
            <a:ext cx="109529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Этапы создания ЦИСЗ:</a:t>
            </a:r>
          </a:p>
          <a:p>
            <a:pPr marL="0" marR="0" lvl="0" indent="900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900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– очередь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</a:p>
          <a:p>
            <a:pPr marL="0" marR="0" lvl="0" indent="900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900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– очередь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2A2A6C4-4651-430E-A846-3EE1E1B4F953}"/>
              </a:ext>
            </a:extLst>
          </p:cNvPr>
          <p:cNvSpPr/>
          <p:nvPr/>
        </p:nvSpPr>
        <p:spPr>
          <a:xfrm>
            <a:off x="866617" y="947918"/>
            <a:ext cx="107976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создания ЦИСЗ:</a:t>
            </a:r>
          </a:p>
          <a:p>
            <a:pPr marL="62865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585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улучшение качества оказания медицинских услуг населению;</a:t>
            </a:r>
          </a:p>
          <a:p>
            <a:pPr marL="108585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585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единого информационного пространства системы здравоохранения Республики Беларусь.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4841CE6-A9B0-4B05-983A-C3C6ABA20A37}"/>
              </a:ext>
            </a:extLst>
          </p:cNvPr>
          <p:cNvGrpSpPr/>
          <p:nvPr/>
        </p:nvGrpSpPr>
        <p:grpSpPr>
          <a:xfrm>
            <a:off x="916255" y="4771462"/>
            <a:ext cx="10402958" cy="1497525"/>
            <a:chOff x="1297172" y="4763386"/>
            <a:chExt cx="10402958" cy="1497525"/>
          </a:xfrm>
        </p:grpSpPr>
        <p:cxnSp>
          <p:nvCxnSpPr>
            <p:cNvPr id="20" name="Google Shape;121;p2">
              <a:extLst>
                <a:ext uri="{FF2B5EF4-FFF2-40B4-BE49-F238E27FC236}">
                  <a16:creationId xmlns:a16="http://schemas.microsoft.com/office/drawing/2014/main" id="{966CD660-DE57-411A-9F65-492A11050124}"/>
                </a:ext>
              </a:extLst>
            </p:cNvPr>
            <p:cNvCxnSpPr/>
            <p:nvPr/>
          </p:nvCxnSpPr>
          <p:spPr>
            <a:xfrm>
              <a:off x="1297172" y="4763386"/>
              <a:ext cx="10402958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76C65040-A61E-419E-AF3D-DA66EC6A81C0}"/>
                </a:ext>
              </a:extLst>
            </p:cNvPr>
            <p:cNvGrpSpPr/>
            <p:nvPr/>
          </p:nvGrpSpPr>
          <p:grpSpPr>
            <a:xfrm>
              <a:off x="1297172" y="5059260"/>
              <a:ext cx="9831779" cy="1201651"/>
              <a:chOff x="1297172" y="5059260"/>
              <a:chExt cx="9831779" cy="1201651"/>
            </a:xfrm>
          </p:grpSpPr>
          <p:sp>
            <p:nvSpPr>
              <p:cNvPr id="22" name="Google Shape;120;p2">
                <a:extLst>
                  <a:ext uri="{FF2B5EF4-FFF2-40B4-BE49-F238E27FC236}">
                    <a16:creationId xmlns:a16="http://schemas.microsoft.com/office/drawing/2014/main" id="{2641C10D-A46F-4E22-A1F2-76D6AD254978}"/>
                  </a:ext>
                </a:extLst>
              </p:cNvPr>
              <p:cNvSpPr txBox="1"/>
              <p:nvPr/>
            </p:nvSpPr>
            <p:spPr>
              <a:xfrm>
                <a:off x="1862746" y="5059260"/>
                <a:ext cx="4215374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F78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Распоряжение Президента </a:t>
                </a: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Республики Беларусь от 8 января 2024</a:t>
                </a: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F78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№6рп </a:t>
                </a: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«О централизованной информационной системе здравоохранения»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pic>
            <p:nvPicPr>
              <p:cNvPr id="23" name="Google Shape;122;p2">
                <a:extLst>
                  <a:ext uri="{FF2B5EF4-FFF2-40B4-BE49-F238E27FC236}">
                    <a16:creationId xmlns:a16="http://schemas.microsoft.com/office/drawing/2014/main" id="{56E85DA4-932F-488A-A7DD-E4A623882130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297172" y="5122500"/>
                <a:ext cx="534443" cy="4001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123;p2">
                <a:extLst>
                  <a:ext uri="{FF2B5EF4-FFF2-40B4-BE49-F238E27FC236}">
                    <a16:creationId xmlns:a16="http://schemas.microsoft.com/office/drawing/2014/main" id="{62F89E4B-ED43-4D0B-9F58-54FBC46D31B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379134" y="5122500"/>
                <a:ext cx="534443" cy="4001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Google Shape;124;p2">
                <a:extLst>
                  <a:ext uri="{FF2B5EF4-FFF2-40B4-BE49-F238E27FC236}">
                    <a16:creationId xmlns:a16="http://schemas.microsoft.com/office/drawing/2014/main" id="{EE1BF744-3168-4979-869A-73509FDD55B3}"/>
                  </a:ext>
                </a:extLst>
              </p:cNvPr>
              <p:cNvSpPr txBox="1"/>
              <p:nvPr/>
            </p:nvSpPr>
            <p:spPr>
              <a:xfrm>
                <a:off x="6913577" y="5060582"/>
                <a:ext cx="4215374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F78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ПЛАН МЕРОПРИЯТИЙ</a:t>
                </a: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, утвержденный Заместителем Премьер-министра Республики Беларусь </a:t>
                </a:r>
                <a:r>
                  <a:rPr kumimoji="0" lang="ru-RU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Петришенко</a:t>
                </a:r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 И.В. 30 января 2024 г. №38/101-7,204-58/34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27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15981BC2-709D-4D90-AEC2-EDBFDE887AC2}"/>
              </a:ext>
            </a:extLst>
          </p:cNvPr>
          <p:cNvSpPr/>
          <p:nvPr/>
        </p:nvSpPr>
        <p:spPr>
          <a:xfrm>
            <a:off x="0" y="0"/>
            <a:ext cx="12192000" cy="683561"/>
          </a:xfrm>
          <a:prstGeom prst="rect">
            <a:avLst/>
          </a:prstGeom>
          <a:solidFill>
            <a:srgbClr val="2D7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РНПЦ МТ - YouTube"/>
          <p:cNvSpPr>
            <a:spLocks noChangeAspect="1" noChangeArrowheads="1"/>
          </p:cNvSpPr>
          <p:nvPr/>
        </p:nvSpPr>
        <p:spPr bwMode="auto">
          <a:xfrm>
            <a:off x="1559496" y="4046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Министерство здравоохранения Республики Беларусь — Официальные  геральдические символы Республики Беларусь">
            <a:extLst>
              <a:ext uri="{FF2B5EF4-FFF2-40B4-BE49-F238E27FC236}">
                <a16:creationId xmlns:a16="http://schemas.microsoft.com/office/drawing/2014/main" id="{352E966D-AB46-4643-ABD0-D36BD62CC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898" y="-151481"/>
            <a:ext cx="612955" cy="9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Номер слайда 3">
            <a:extLst>
              <a:ext uri="{FF2B5EF4-FFF2-40B4-BE49-F238E27FC236}">
                <a16:creationId xmlns:a16="http://schemas.microsoft.com/office/drawing/2014/main" id="{58C02745-FE58-439E-9E9D-CDE49C78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3687" y="6183150"/>
            <a:ext cx="683339" cy="365125"/>
          </a:xfrm>
        </p:spPr>
        <p:txBody>
          <a:bodyPr/>
          <a:lstStyle/>
          <a:p>
            <a:fld id="{201E3C76-BC05-405D-8E6B-581B33D0C80D}" type="slidenum">
              <a:rPr lang="ru-RU" sz="1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fld>
            <a:endParaRPr lang="ru-RU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19547E-5E06-49DD-BAB2-4D5774990954}"/>
              </a:ext>
            </a:extLst>
          </p:cNvPr>
          <p:cNvSpPr txBox="1"/>
          <p:nvPr/>
        </p:nvSpPr>
        <p:spPr>
          <a:xfrm>
            <a:off x="1322980" y="98993"/>
            <a:ext cx="8784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РОЛЬ И МЕСТО РНПЦ МТ В СОЗДАНИИ ЦИСЗ</a:t>
            </a: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872DB456-0A99-4889-87D4-9A8EC87632C5}"/>
              </a:ext>
            </a:extLst>
          </p:cNvPr>
          <p:cNvGrpSpPr/>
          <p:nvPr/>
        </p:nvGrpSpPr>
        <p:grpSpPr>
          <a:xfrm>
            <a:off x="2766109" y="1558326"/>
            <a:ext cx="6064493" cy="4055317"/>
            <a:chOff x="2078711" y="2928769"/>
            <a:chExt cx="7022054" cy="3570236"/>
          </a:xfrm>
        </p:grpSpPr>
        <p:cxnSp>
          <p:nvCxnSpPr>
            <p:cNvPr id="66" name="Straight Connector 3">
              <a:extLst>
                <a:ext uri="{FF2B5EF4-FFF2-40B4-BE49-F238E27FC236}">
                  <a16:creationId xmlns:a16="http://schemas.microsoft.com/office/drawing/2014/main" id="{FA027100-A861-4A35-AC50-042CFAE86E4D}"/>
                </a:ext>
              </a:extLst>
            </p:cNvPr>
            <p:cNvCxnSpPr>
              <a:cxnSpLocks/>
            </p:cNvCxnSpPr>
            <p:nvPr/>
          </p:nvCxnSpPr>
          <p:spPr>
            <a:xfrm rot="21240000" flipH="1">
              <a:off x="5600763" y="6099360"/>
              <a:ext cx="62133" cy="399645"/>
            </a:xfrm>
            <a:prstGeom prst="line">
              <a:avLst/>
            </a:prstGeom>
            <a:ln>
              <a:solidFill>
                <a:schemeClr val="accent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4">
              <a:extLst>
                <a:ext uri="{FF2B5EF4-FFF2-40B4-BE49-F238E27FC236}">
                  <a16:creationId xmlns:a16="http://schemas.microsoft.com/office/drawing/2014/main" id="{E5DDA7B7-8DAD-448A-836D-4C582584A189}"/>
                </a:ext>
              </a:extLst>
            </p:cNvPr>
            <p:cNvCxnSpPr/>
            <p:nvPr/>
          </p:nvCxnSpPr>
          <p:spPr>
            <a:xfrm>
              <a:off x="5693142" y="2928769"/>
              <a:ext cx="0" cy="271695"/>
            </a:xfrm>
            <a:prstGeom prst="line">
              <a:avLst/>
            </a:prstGeom>
            <a:ln>
              <a:solidFill>
                <a:schemeClr val="accent5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Parallelogram 5">
              <a:extLst>
                <a:ext uri="{FF2B5EF4-FFF2-40B4-BE49-F238E27FC236}">
                  <a16:creationId xmlns:a16="http://schemas.microsoft.com/office/drawing/2014/main" id="{ACC0028C-D879-4B85-8F2D-1B9C51349853}"/>
                </a:ext>
              </a:extLst>
            </p:cNvPr>
            <p:cNvSpPr/>
            <p:nvPr/>
          </p:nvSpPr>
          <p:spPr>
            <a:xfrm>
              <a:off x="4789272" y="5465636"/>
              <a:ext cx="637995" cy="181667"/>
            </a:xfrm>
            <a:prstGeom prst="parallelogram">
              <a:avLst>
                <a:gd name="adj" fmla="val 69944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69" name="Parallelogram 6">
              <a:extLst>
                <a:ext uri="{FF2B5EF4-FFF2-40B4-BE49-F238E27FC236}">
                  <a16:creationId xmlns:a16="http://schemas.microsoft.com/office/drawing/2014/main" id="{61D3444D-1F93-4C8A-8BF8-5D415BA4015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705637" y="4250426"/>
              <a:ext cx="637228" cy="183048"/>
            </a:xfrm>
            <a:prstGeom prst="parallelogram">
              <a:avLst>
                <a:gd name="adj" fmla="val 69944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70" name="Parallelogram 7">
              <a:extLst>
                <a:ext uri="{FF2B5EF4-FFF2-40B4-BE49-F238E27FC236}">
                  <a16:creationId xmlns:a16="http://schemas.microsoft.com/office/drawing/2014/main" id="{88D732F4-DDE9-4B47-99FC-AEBAA7BD20C5}"/>
                </a:ext>
              </a:extLst>
            </p:cNvPr>
            <p:cNvSpPr/>
            <p:nvPr/>
          </p:nvSpPr>
          <p:spPr>
            <a:xfrm>
              <a:off x="3701902" y="4844667"/>
              <a:ext cx="637995" cy="181667"/>
            </a:xfrm>
            <a:prstGeom prst="parallelogram">
              <a:avLst>
                <a:gd name="adj" fmla="val 69944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71" name="Parallelogram 8">
              <a:extLst>
                <a:ext uri="{FF2B5EF4-FFF2-40B4-BE49-F238E27FC236}">
                  <a16:creationId xmlns:a16="http://schemas.microsoft.com/office/drawing/2014/main" id="{8ACBDB2A-A079-492B-A0EB-55C21BEEE00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910687" y="5469812"/>
              <a:ext cx="637228" cy="183048"/>
            </a:xfrm>
            <a:prstGeom prst="parallelogram">
              <a:avLst>
                <a:gd name="adj" fmla="val 69944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72" name="Parallelogram 9">
              <a:extLst>
                <a:ext uri="{FF2B5EF4-FFF2-40B4-BE49-F238E27FC236}">
                  <a16:creationId xmlns:a16="http://schemas.microsoft.com/office/drawing/2014/main" id="{63D7797D-8E90-444F-B1C2-6893B98BAE0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999073" y="4849985"/>
              <a:ext cx="637228" cy="183048"/>
            </a:xfrm>
            <a:prstGeom prst="parallelogram">
              <a:avLst>
                <a:gd name="adj" fmla="val 69944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73" name="Parallelogram 10">
              <a:extLst>
                <a:ext uri="{FF2B5EF4-FFF2-40B4-BE49-F238E27FC236}">
                  <a16:creationId xmlns:a16="http://schemas.microsoft.com/office/drawing/2014/main" id="{878CFE7C-F858-4C33-B1A9-E500EAAE97A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794024" y="3626258"/>
              <a:ext cx="637228" cy="183048"/>
            </a:xfrm>
            <a:prstGeom prst="parallelogram">
              <a:avLst>
                <a:gd name="adj" fmla="val 69944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74" name="Parallelogram 11">
              <a:extLst>
                <a:ext uri="{FF2B5EF4-FFF2-40B4-BE49-F238E27FC236}">
                  <a16:creationId xmlns:a16="http://schemas.microsoft.com/office/drawing/2014/main" id="{31F21BAC-9543-4CAC-8782-56BDBAED190E}"/>
                </a:ext>
              </a:extLst>
            </p:cNvPr>
            <p:cNvSpPr/>
            <p:nvPr/>
          </p:nvSpPr>
          <p:spPr>
            <a:xfrm>
              <a:off x="5900594" y="3613441"/>
              <a:ext cx="637995" cy="181667"/>
            </a:xfrm>
            <a:prstGeom prst="parallelogram">
              <a:avLst>
                <a:gd name="adj" fmla="val 69944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75" name="Parallelogram 12">
              <a:extLst>
                <a:ext uri="{FF2B5EF4-FFF2-40B4-BE49-F238E27FC236}">
                  <a16:creationId xmlns:a16="http://schemas.microsoft.com/office/drawing/2014/main" id="{3548EBB9-3C2A-48E0-8070-7143FF87E9D0}"/>
                </a:ext>
              </a:extLst>
            </p:cNvPr>
            <p:cNvSpPr/>
            <p:nvPr/>
          </p:nvSpPr>
          <p:spPr>
            <a:xfrm>
              <a:off x="7002566" y="4233268"/>
              <a:ext cx="637995" cy="181667"/>
            </a:xfrm>
            <a:prstGeom prst="parallelogram">
              <a:avLst>
                <a:gd name="adj" fmla="val 69944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76" name="Rectangle 13">
              <a:extLst>
                <a:ext uri="{FF2B5EF4-FFF2-40B4-BE49-F238E27FC236}">
                  <a16:creationId xmlns:a16="http://schemas.microsoft.com/office/drawing/2014/main" id="{91C0E2EC-8D99-4B3E-BE5A-02E6C857F6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9272" y="5649487"/>
              <a:ext cx="1759047" cy="4498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77" name="Rectangle 14">
              <a:extLst>
                <a:ext uri="{FF2B5EF4-FFF2-40B4-BE49-F238E27FC236}">
                  <a16:creationId xmlns:a16="http://schemas.microsoft.com/office/drawing/2014/main" id="{D89810D2-B3BF-4A2B-8535-599D35226C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0687" y="5021369"/>
              <a:ext cx="1730373" cy="4498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78" name="Rectangle 15">
              <a:extLst>
                <a:ext uri="{FF2B5EF4-FFF2-40B4-BE49-F238E27FC236}">
                  <a16:creationId xmlns:a16="http://schemas.microsoft.com/office/drawing/2014/main" id="{81B4C9F1-4C67-4167-BDA8-C5C42729E27E}"/>
                </a:ext>
              </a:extLst>
            </p:cNvPr>
            <p:cNvSpPr>
              <a:spLocks/>
            </p:cNvSpPr>
            <p:nvPr/>
          </p:nvSpPr>
          <p:spPr>
            <a:xfrm>
              <a:off x="2606610" y="4405232"/>
              <a:ext cx="1731701" cy="44987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79" name="Rectangle 16">
              <a:extLst>
                <a:ext uri="{FF2B5EF4-FFF2-40B4-BE49-F238E27FC236}">
                  <a16:creationId xmlns:a16="http://schemas.microsoft.com/office/drawing/2014/main" id="{1143C175-B6DE-4205-A2E8-B0E3CFFF59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5637" y="3801983"/>
              <a:ext cx="1730373" cy="44987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80" name="Rectangle 17">
              <a:extLst>
                <a:ext uri="{FF2B5EF4-FFF2-40B4-BE49-F238E27FC236}">
                  <a16:creationId xmlns:a16="http://schemas.microsoft.com/office/drawing/2014/main" id="{416D90FB-AB5D-41D4-A35E-3E3D35E3F346}"/>
                </a:ext>
              </a:extLst>
            </p:cNvPr>
            <p:cNvSpPr>
              <a:spLocks/>
            </p:cNvSpPr>
            <p:nvPr/>
          </p:nvSpPr>
          <p:spPr>
            <a:xfrm>
              <a:off x="4794024" y="3177959"/>
              <a:ext cx="1744565" cy="44987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81" name="Rectangle 18">
              <a:extLst>
                <a:ext uri="{FF2B5EF4-FFF2-40B4-BE49-F238E27FC236}">
                  <a16:creationId xmlns:a16="http://schemas.microsoft.com/office/drawing/2014/main" id="{6B49128B-271D-430C-97EE-258523B3B38E}"/>
                </a:ext>
              </a:extLst>
            </p:cNvPr>
            <p:cNvSpPr/>
            <p:nvPr/>
          </p:nvSpPr>
          <p:spPr>
            <a:xfrm>
              <a:off x="5900594" y="3784824"/>
              <a:ext cx="1731701" cy="4510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82" name="Rectangle 19">
              <a:extLst>
                <a:ext uri="{FF2B5EF4-FFF2-40B4-BE49-F238E27FC236}">
                  <a16:creationId xmlns:a16="http://schemas.microsoft.com/office/drawing/2014/main" id="{2FCF99E9-5FC8-4950-AD4E-3962949EA739}"/>
                </a:ext>
              </a:extLst>
            </p:cNvPr>
            <p:cNvSpPr/>
            <p:nvPr/>
          </p:nvSpPr>
          <p:spPr>
            <a:xfrm>
              <a:off x="7002565" y="4404650"/>
              <a:ext cx="1731701" cy="4510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83" name="Rectangle 20">
              <a:extLst>
                <a:ext uri="{FF2B5EF4-FFF2-40B4-BE49-F238E27FC236}">
                  <a16:creationId xmlns:a16="http://schemas.microsoft.com/office/drawing/2014/main" id="{E219D0E8-0B7D-4DAC-94D3-556F00989C1A}"/>
                </a:ext>
              </a:extLst>
            </p:cNvPr>
            <p:cNvSpPr/>
            <p:nvPr/>
          </p:nvSpPr>
          <p:spPr>
            <a:xfrm>
              <a:off x="3701823" y="5016679"/>
              <a:ext cx="1731701" cy="4510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84" name="Rectangle 1436">
              <a:extLst>
                <a:ext uri="{FF2B5EF4-FFF2-40B4-BE49-F238E27FC236}">
                  <a16:creationId xmlns:a16="http://schemas.microsoft.com/office/drawing/2014/main" id="{DBB49AAB-C786-4909-BA26-892E8F12B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3310" y="3269496"/>
              <a:ext cx="141064" cy="29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  <a:sym typeface="微软雅黑" panose="020B0503020204020204" pitchFamily="34" charset="-122"/>
                </a:rPr>
                <a:t>1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85" name="Rectangle 1436">
              <a:extLst>
                <a:ext uri="{FF2B5EF4-FFF2-40B4-BE49-F238E27FC236}">
                  <a16:creationId xmlns:a16="http://schemas.microsoft.com/office/drawing/2014/main" id="{11E43633-059C-46D6-A63B-D1AA81A18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024" y="3860125"/>
              <a:ext cx="141064" cy="29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  <a:sym typeface="微软雅黑" panose="020B0503020204020204" pitchFamily="34" charset="-122"/>
                </a:rPr>
                <a:t>2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86" name="Rectangle 1436">
              <a:extLst>
                <a:ext uri="{FF2B5EF4-FFF2-40B4-BE49-F238E27FC236}">
                  <a16:creationId xmlns:a16="http://schemas.microsoft.com/office/drawing/2014/main" id="{3EB30D29-91ED-4DC7-B53B-DDF21DD56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6594" y="3889837"/>
              <a:ext cx="141064" cy="29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  <a:sym typeface="微软雅黑" panose="020B0503020204020204" pitchFamily="34" charset="-122"/>
                </a:rPr>
                <a:t>3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87" name="Rectangle 1436">
              <a:extLst>
                <a:ext uri="{FF2B5EF4-FFF2-40B4-BE49-F238E27FC236}">
                  <a16:creationId xmlns:a16="http://schemas.microsoft.com/office/drawing/2014/main" id="{51878AE8-1B4C-480C-99B2-E990321E7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167" y="4492081"/>
              <a:ext cx="141064" cy="29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  <a:sym typeface="微软雅黑" panose="020B0503020204020204" pitchFamily="34" charset="-122"/>
                </a:rPr>
                <a:t>4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88" name="Rectangle 1436">
              <a:extLst>
                <a:ext uri="{FF2B5EF4-FFF2-40B4-BE49-F238E27FC236}">
                  <a16:creationId xmlns:a16="http://schemas.microsoft.com/office/drawing/2014/main" id="{89269CAC-151A-46CA-BE94-3A18830EE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8416" y="4507528"/>
              <a:ext cx="141064" cy="29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  <a:sym typeface="微软雅黑" panose="020B0503020204020204" pitchFamily="34" charset="-122"/>
                </a:rPr>
                <a:t>5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89" name="Rectangle 1436">
              <a:extLst>
                <a:ext uri="{FF2B5EF4-FFF2-40B4-BE49-F238E27FC236}">
                  <a16:creationId xmlns:a16="http://schemas.microsoft.com/office/drawing/2014/main" id="{3410F8EC-DC96-4DBF-ACCB-63AB20309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024" y="5096586"/>
              <a:ext cx="141064" cy="29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  <a:sym typeface="微软雅黑" panose="020B0503020204020204" pitchFamily="34" charset="-122"/>
                </a:rPr>
                <a:t>6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90" name="Rectangle 1436">
              <a:extLst>
                <a:ext uri="{FF2B5EF4-FFF2-40B4-BE49-F238E27FC236}">
                  <a16:creationId xmlns:a16="http://schemas.microsoft.com/office/drawing/2014/main" id="{E3C5BAB1-4843-40FB-B207-1050918D5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3250" y="5140125"/>
              <a:ext cx="141064" cy="29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  <a:sym typeface="微软雅黑" panose="020B0503020204020204" pitchFamily="34" charset="-122"/>
                </a:rPr>
                <a:t>7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91" name="Rectangle 1436">
              <a:extLst>
                <a:ext uri="{FF2B5EF4-FFF2-40B4-BE49-F238E27FC236}">
                  <a16:creationId xmlns:a16="http://schemas.microsoft.com/office/drawing/2014/main" id="{232EAC2B-100D-4B97-9AF4-13C32BE03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6778" y="5728812"/>
              <a:ext cx="141064" cy="29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  <a:sym typeface="微软雅黑" panose="020B0503020204020204" pitchFamily="34" charset="-122"/>
                </a:rPr>
                <a:t>8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微软雅黑" panose="020B0503020204020204" pitchFamily="34" charset="-122"/>
              </a:endParaRPr>
            </a:p>
          </p:txBody>
        </p:sp>
        <p:cxnSp>
          <p:nvCxnSpPr>
            <p:cNvPr id="92" name="Straight Connector 46">
              <a:extLst>
                <a:ext uri="{FF2B5EF4-FFF2-40B4-BE49-F238E27FC236}">
                  <a16:creationId xmlns:a16="http://schemas.microsoft.com/office/drawing/2014/main" id="{6E30B798-701C-4A30-BAA6-811CDAF07A7E}"/>
                </a:ext>
              </a:extLst>
            </p:cNvPr>
            <p:cNvCxnSpPr>
              <a:cxnSpLocks/>
            </p:cNvCxnSpPr>
            <p:nvPr/>
          </p:nvCxnSpPr>
          <p:spPr>
            <a:xfrm>
              <a:off x="8717204" y="4620857"/>
              <a:ext cx="383561" cy="0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47">
              <a:extLst>
                <a:ext uri="{FF2B5EF4-FFF2-40B4-BE49-F238E27FC236}">
                  <a16:creationId xmlns:a16="http://schemas.microsoft.com/office/drawing/2014/main" id="{D472DE94-1B35-4F34-AD72-0794BAFD7495}"/>
                </a:ext>
              </a:extLst>
            </p:cNvPr>
            <p:cNvGrpSpPr/>
            <p:nvPr/>
          </p:nvGrpSpPr>
          <p:grpSpPr>
            <a:xfrm flipH="1">
              <a:off x="7292832" y="3397460"/>
              <a:ext cx="901349" cy="398396"/>
              <a:chOff x="1916418" y="1903670"/>
              <a:chExt cx="879166" cy="318322"/>
            </a:xfrm>
          </p:grpSpPr>
          <p:cxnSp>
            <p:nvCxnSpPr>
              <p:cNvPr id="104" name="Straight Connector 48">
                <a:extLst>
                  <a:ext uri="{FF2B5EF4-FFF2-40B4-BE49-F238E27FC236}">
                    <a16:creationId xmlns:a16="http://schemas.microsoft.com/office/drawing/2014/main" id="{70BEA2A3-D1D5-4DE7-8E7C-897245FB1C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28986" y="1991093"/>
                <a:ext cx="266598" cy="230899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49">
                <a:extLst>
                  <a:ext uri="{FF2B5EF4-FFF2-40B4-BE49-F238E27FC236}">
                    <a16:creationId xmlns:a16="http://schemas.microsoft.com/office/drawing/2014/main" id="{8019980B-25BF-44F7-B14A-A79573694B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16418" y="1903670"/>
                <a:ext cx="622295" cy="83314"/>
              </a:xfrm>
              <a:prstGeom prst="line">
                <a:avLst/>
              </a:prstGeom>
              <a:ln>
                <a:solidFill>
                  <a:schemeClr val="accent4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50">
              <a:extLst>
                <a:ext uri="{FF2B5EF4-FFF2-40B4-BE49-F238E27FC236}">
                  <a16:creationId xmlns:a16="http://schemas.microsoft.com/office/drawing/2014/main" id="{E21EB73B-9DE9-4D61-8C6E-C27C16FB95E7}"/>
                </a:ext>
              </a:extLst>
            </p:cNvPr>
            <p:cNvGrpSpPr/>
            <p:nvPr/>
          </p:nvGrpSpPr>
          <p:grpSpPr>
            <a:xfrm flipH="1" flipV="1">
              <a:off x="7287695" y="5466063"/>
              <a:ext cx="886067" cy="505966"/>
              <a:chOff x="1931323" y="1809750"/>
              <a:chExt cx="864261" cy="412240"/>
            </a:xfrm>
          </p:grpSpPr>
          <p:cxnSp>
            <p:nvCxnSpPr>
              <p:cNvPr id="102" name="Straight Connector 51">
                <a:extLst>
                  <a:ext uri="{FF2B5EF4-FFF2-40B4-BE49-F238E27FC236}">
                    <a16:creationId xmlns:a16="http://schemas.microsoft.com/office/drawing/2014/main" id="{DA04A5FC-6C8D-420C-9A08-BA11A7825287}"/>
                  </a:ext>
                </a:extLst>
              </p:cNvPr>
              <p:cNvCxnSpPr/>
              <p:nvPr/>
            </p:nvCxnSpPr>
            <p:spPr>
              <a:xfrm flipH="1" flipV="1">
                <a:off x="2450226" y="1809750"/>
                <a:ext cx="345358" cy="41224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52">
                <a:extLst>
                  <a:ext uri="{FF2B5EF4-FFF2-40B4-BE49-F238E27FC236}">
                    <a16:creationId xmlns:a16="http://schemas.microsoft.com/office/drawing/2014/main" id="{BDD5ABD7-FDAA-4825-8A4E-1AD9363E654F}"/>
                  </a:ext>
                </a:extLst>
              </p:cNvPr>
              <p:cNvCxnSpPr/>
              <p:nvPr/>
            </p:nvCxnSpPr>
            <p:spPr>
              <a:xfrm flipH="1">
                <a:off x="1931323" y="1809750"/>
                <a:ext cx="518903" cy="0"/>
              </a:xfrm>
              <a:prstGeom prst="line">
                <a:avLst/>
              </a:prstGeom>
              <a:ln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" name="Straight Connector 59">
              <a:extLst>
                <a:ext uri="{FF2B5EF4-FFF2-40B4-BE49-F238E27FC236}">
                  <a16:creationId xmlns:a16="http://schemas.microsoft.com/office/drawing/2014/main" id="{C34112A6-B737-4186-8317-F4E271625A48}"/>
                </a:ext>
              </a:extLst>
            </p:cNvPr>
            <p:cNvCxnSpPr/>
            <p:nvPr/>
          </p:nvCxnSpPr>
          <p:spPr>
            <a:xfrm flipH="1">
              <a:off x="2078711" y="4620857"/>
              <a:ext cx="532123" cy="0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60">
              <a:extLst>
                <a:ext uri="{FF2B5EF4-FFF2-40B4-BE49-F238E27FC236}">
                  <a16:creationId xmlns:a16="http://schemas.microsoft.com/office/drawing/2014/main" id="{9AAA9FD1-2672-40C2-93E6-1F8AE56A500A}"/>
                </a:ext>
              </a:extLst>
            </p:cNvPr>
            <p:cNvGrpSpPr/>
            <p:nvPr/>
          </p:nvGrpSpPr>
          <p:grpSpPr>
            <a:xfrm>
              <a:off x="2997372" y="3402893"/>
              <a:ext cx="975379" cy="405597"/>
              <a:chOff x="1844439" y="1897918"/>
              <a:chExt cx="951149" cy="324074"/>
            </a:xfrm>
          </p:grpSpPr>
          <p:cxnSp>
            <p:nvCxnSpPr>
              <p:cNvPr id="100" name="Straight Connector 61">
                <a:extLst>
                  <a:ext uri="{FF2B5EF4-FFF2-40B4-BE49-F238E27FC236}">
                    <a16:creationId xmlns:a16="http://schemas.microsoft.com/office/drawing/2014/main" id="{772A79DB-769B-47EB-A667-29A68A590D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31391" y="1983049"/>
                <a:ext cx="264197" cy="238943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62">
                <a:extLst>
                  <a:ext uri="{FF2B5EF4-FFF2-40B4-BE49-F238E27FC236}">
                    <a16:creationId xmlns:a16="http://schemas.microsoft.com/office/drawing/2014/main" id="{1982DF5D-EB45-4BE4-9F80-AE6B197BA9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44439" y="1897918"/>
                <a:ext cx="686952" cy="85131"/>
              </a:xfrm>
              <a:prstGeom prst="line">
                <a:avLst/>
              </a:prstGeom>
              <a:ln>
                <a:solidFill>
                  <a:schemeClr val="accent4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63">
              <a:extLst>
                <a:ext uri="{FF2B5EF4-FFF2-40B4-BE49-F238E27FC236}">
                  <a16:creationId xmlns:a16="http://schemas.microsoft.com/office/drawing/2014/main" id="{0A5B1117-73A3-450B-AB5A-838519CF7329}"/>
                </a:ext>
              </a:extLst>
            </p:cNvPr>
            <p:cNvGrpSpPr/>
            <p:nvPr/>
          </p:nvGrpSpPr>
          <p:grpSpPr>
            <a:xfrm flipV="1">
              <a:off x="3081331" y="5466058"/>
              <a:ext cx="886278" cy="505966"/>
              <a:chOff x="1931323" y="1809750"/>
              <a:chExt cx="864261" cy="412240"/>
            </a:xfrm>
          </p:grpSpPr>
          <p:cxnSp>
            <p:nvCxnSpPr>
              <p:cNvPr id="98" name="Straight Connector 64">
                <a:extLst>
                  <a:ext uri="{FF2B5EF4-FFF2-40B4-BE49-F238E27FC236}">
                    <a16:creationId xmlns:a16="http://schemas.microsoft.com/office/drawing/2014/main" id="{BF677F7F-2058-4B69-B483-115FAE0C77C7}"/>
                  </a:ext>
                </a:extLst>
              </p:cNvPr>
              <p:cNvCxnSpPr/>
              <p:nvPr/>
            </p:nvCxnSpPr>
            <p:spPr>
              <a:xfrm flipH="1" flipV="1">
                <a:off x="2450226" y="1809750"/>
                <a:ext cx="345358" cy="41224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65">
                <a:extLst>
                  <a:ext uri="{FF2B5EF4-FFF2-40B4-BE49-F238E27FC236}">
                    <a16:creationId xmlns:a16="http://schemas.microsoft.com/office/drawing/2014/main" id="{16B4A216-6273-44FD-9225-7D609FF0391F}"/>
                  </a:ext>
                </a:extLst>
              </p:cNvPr>
              <p:cNvCxnSpPr/>
              <p:nvPr/>
            </p:nvCxnSpPr>
            <p:spPr>
              <a:xfrm flipH="1">
                <a:off x="1931323" y="1809750"/>
                <a:ext cx="518903" cy="0"/>
              </a:xfrm>
              <a:prstGeom prst="line">
                <a:avLst/>
              </a:prstGeom>
              <a:ln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3E816ED8-58E7-49CB-B282-089915A40A3E}"/>
              </a:ext>
            </a:extLst>
          </p:cNvPr>
          <p:cNvSpPr txBox="1"/>
          <p:nvPr/>
        </p:nvSpPr>
        <p:spPr>
          <a:xfrm>
            <a:off x="3559497" y="1077139"/>
            <a:ext cx="4470513" cy="47705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500" dirty="0">
              <a:solidFill>
                <a:schemeClr val="accent5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500" dirty="0">
                <a:solidFill>
                  <a:schemeClr val="accent5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Организационно-методическое сопровождение</a:t>
            </a:r>
          </a:p>
          <a:p>
            <a:pPr algn="ctr">
              <a:spcAft>
                <a:spcPts val="0"/>
              </a:spcAft>
            </a:pPr>
            <a:endParaRPr lang="ru-RU" sz="500" dirty="0">
              <a:solidFill>
                <a:schemeClr val="accent5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FCC2482-C64A-474F-BD1B-4B83FA1DD35C}"/>
              </a:ext>
            </a:extLst>
          </p:cNvPr>
          <p:cNvSpPr txBox="1"/>
          <p:nvPr/>
        </p:nvSpPr>
        <p:spPr>
          <a:xfrm>
            <a:off x="275476" y="1830912"/>
            <a:ext cx="3274014" cy="49244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5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Инфраструктура и архитектура</a:t>
            </a:r>
          </a:p>
          <a:p>
            <a:pPr algn="ctr"/>
            <a:endParaRPr lang="ru-RU" sz="5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C24BECE-B83C-4B8D-BB3C-6FAA121ABD1A}"/>
              </a:ext>
            </a:extLst>
          </p:cNvPr>
          <p:cNvSpPr txBox="1"/>
          <p:nvPr/>
        </p:nvSpPr>
        <p:spPr>
          <a:xfrm>
            <a:off x="8056257" y="1833722"/>
            <a:ext cx="3400764" cy="492443"/>
          </a:xfrm>
          <a:prstGeom prst="rect">
            <a:avLst/>
          </a:prstGeom>
          <a:noFill/>
          <a:ln>
            <a:solidFill>
              <a:srgbClr val="275599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5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Формат обмена данными</a:t>
            </a:r>
          </a:p>
          <a:p>
            <a:pPr algn="ctr"/>
            <a:endParaRPr lang="ru-RU" sz="5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DFA9C60-64C4-4455-9F23-04BEA6C2A089}"/>
              </a:ext>
            </a:extLst>
          </p:cNvPr>
          <p:cNvSpPr txBox="1"/>
          <p:nvPr/>
        </p:nvSpPr>
        <p:spPr>
          <a:xfrm>
            <a:off x="213475" y="3218215"/>
            <a:ext cx="2527218" cy="49244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500" dirty="0">
              <a:solidFill>
                <a:schemeClr val="accent3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dirty="0"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информации</a:t>
            </a:r>
          </a:p>
          <a:p>
            <a:pPr algn="ctr"/>
            <a:endParaRPr lang="ru-RU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047024F-0A4F-4AB4-8994-0349A5E1638C}"/>
              </a:ext>
            </a:extLst>
          </p:cNvPr>
          <p:cNvSpPr txBox="1"/>
          <p:nvPr/>
        </p:nvSpPr>
        <p:spPr>
          <a:xfrm>
            <a:off x="8830602" y="3227526"/>
            <a:ext cx="3117545" cy="49244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500" dirty="0">
              <a:solidFill>
                <a:schemeClr val="accent3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dirty="0">
                <a:solidFill>
                  <a:schemeClr val="accent3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персональных данных</a:t>
            </a:r>
          </a:p>
          <a:p>
            <a:pPr algn="ctr"/>
            <a:endParaRPr lang="ru-RU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E5B6206-8FB8-4C2C-ADF9-7B34A80DE4EA}"/>
              </a:ext>
            </a:extLst>
          </p:cNvPr>
          <p:cNvSpPr txBox="1"/>
          <p:nvPr/>
        </p:nvSpPr>
        <p:spPr>
          <a:xfrm>
            <a:off x="398392" y="4797106"/>
            <a:ext cx="3232900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500" dirty="0"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Справочники и классификаторы</a:t>
            </a:r>
          </a:p>
          <a:p>
            <a:pPr algn="ctr"/>
            <a:endParaRPr lang="ru-RU" sz="5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FCF38A2-73DB-48AC-B689-077954E61A2C}"/>
              </a:ext>
            </a:extLst>
          </p:cNvPr>
          <p:cNvSpPr txBox="1"/>
          <p:nvPr/>
        </p:nvSpPr>
        <p:spPr>
          <a:xfrm>
            <a:off x="8056257" y="4677539"/>
            <a:ext cx="3451958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Информационно-аналитическое обеспечение </a:t>
            </a:r>
            <a:endParaRPr lang="ru-RU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80B6BFE-9CD4-4F2E-AF3B-BB6AA8403BEC}"/>
              </a:ext>
            </a:extLst>
          </p:cNvPr>
          <p:cNvSpPr txBox="1"/>
          <p:nvPr/>
        </p:nvSpPr>
        <p:spPr>
          <a:xfrm>
            <a:off x="3559497" y="5613643"/>
            <a:ext cx="4496760" cy="49244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5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  ЦИСЗ</a:t>
            </a:r>
          </a:p>
          <a:p>
            <a:pPr algn="ctr"/>
            <a:endParaRPr lang="ru-RU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041755D-FFAF-4335-8205-F51DF00B9E21}"/>
              </a:ext>
            </a:extLst>
          </p:cNvPr>
          <p:cNvSpPr txBox="1"/>
          <p:nvPr/>
        </p:nvSpPr>
        <p:spPr>
          <a:xfrm>
            <a:off x="5136492" y="3171178"/>
            <a:ext cx="1502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ЦИСЗ</a:t>
            </a:r>
            <a:endParaRPr lang="ru-BY" sz="3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0" name="Picture 4" descr="РНПЦ МТ - Главная">
            <a:extLst>
              <a:ext uri="{FF2B5EF4-FFF2-40B4-BE49-F238E27FC236}">
                <a16:creationId xmlns:a16="http://schemas.microsoft.com/office/drawing/2014/main" id="{9B489C3D-1872-433B-AD1D-E15920B93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79" y="5439086"/>
            <a:ext cx="926626" cy="92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Номер слайда 3">
            <a:extLst>
              <a:ext uri="{FF2B5EF4-FFF2-40B4-BE49-F238E27FC236}">
                <a16:creationId xmlns:a16="http://schemas.microsoft.com/office/drawing/2014/main" id="{5BEBB5CE-BE07-475D-8EB7-18D8455747BA}"/>
              </a:ext>
            </a:extLst>
          </p:cNvPr>
          <p:cNvSpPr txBox="1">
            <a:spLocks/>
          </p:cNvSpPr>
          <p:nvPr/>
        </p:nvSpPr>
        <p:spPr>
          <a:xfrm>
            <a:off x="11363032" y="6270520"/>
            <a:ext cx="39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C0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063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D8A9AD-ED90-4E7C-9507-897DE956B1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65665"/>
            <a:ext cx="4814911" cy="309233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51603E-0D56-42ED-B3DB-975C0A797799}"/>
              </a:ext>
            </a:extLst>
          </p:cNvPr>
          <p:cNvSpPr/>
          <p:nvPr/>
        </p:nvSpPr>
        <p:spPr>
          <a:xfrm>
            <a:off x="0" y="0"/>
            <a:ext cx="12192000" cy="679449"/>
          </a:xfrm>
          <a:prstGeom prst="rect">
            <a:avLst/>
          </a:prstGeom>
          <a:solidFill>
            <a:srgbClr val="2D7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ФУНКЦИИ ОПЕРАТОРА ЦИСЗ</a:t>
            </a:r>
          </a:p>
        </p:txBody>
      </p:sp>
      <p:pic>
        <p:nvPicPr>
          <p:cNvPr id="9" name="Picture 4" descr="Министерство здравоохранения Республики Беларусь ...">
            <a:extLst>
              <a:ext uri="{FF2B5EF4-FFF2-40B4-BE49-F238E27FC236}">
                <a16:creationId xmlns:a16="http://schemas.microsoft.com/office/drawing/2014/main" id="{4692CBFE-DD87-4DF6-89E6-EB8DE117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672" y="47510"/>
            <a:ext cx="582100" cy="5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04AA36EF-9684-4D41-B08A-7D0875A08CFA}"/>
              </a:ext>
            </a:extLst>
          </p:cNvPr>
          <p:cNvSpPr txBox="1">
            <a:spLocks/>
          </p:cNvSpPr>
          <p:nvPr/>
        </p:nvSpPr>
        <p:spPr>
          <a:xfrm>
            <a:off x="11359495" y="6268987"/>
            <a:ext cx="390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8614" y="775592"/>
            <a:ext cx="9014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21038">
              <a:spcBef>
                <a:spcPct val="0"/>
              </a:spcBef>
              <a:defRPr/>
            </a:pPr>
            <a:r>
              <a:rPr lang="ru-RU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(Постановление Совмина от 13 мая 2021 г. № 267 «О порядке функционирования и использования централизованной информационной системы здравоохранения»)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11B15-4CFA-413C-AB8D-150C11911203}"/>
              </a:ext>
            </a:extLst>
          </p:cNvPr>
          <p:cNvSpPr txBox="1"/>
          <p:nvPr/>
        </p:nvSpPr>
        <p:spPr>
          <a:xfrm>
            <a:off x="407054" y="1548080"/>
            <a:ext cx="9568219" cy="52322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круглосуточного функционирования ЦИСЗ;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</a:t>
            </a:r>
            <a:r>
              <a:rPr lang="ru-RU" sz="1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24/7</a:t>
            </a: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контакт-центра ЦИСЗ, формирование разноуровневой поддержки: фронт-офис, бэк-офис...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4F14E-F491-4422-B21C-A9DEF10B1EE6}"/>
              </a:ext>
            </a:extLst>
          </p:cNvPr>
          <p:cNvSpPr txBox="1"/>
          <p:nvPr/>
        </p:nvSpPr>
        <p:spPr>
          <a:xfrm>
            <a:off x="1067242" y="2214453"/>
            <a:ext cx="9675131" cy="203132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предоставления и прекращения доступа пользователей к ЦИСЗ;</a:t>
            </a:r>
          </a:p>
          <a:p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</a:t>
            </a:r>
            <a:r>
              <a:rPr lang="ru-RU" sz="14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разноуровневая</a:t>
            </a: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система управления доступом к ЦИСЗ по схеме:  </a:t>
            </a:r>
          </a:p>
          <a:p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«</a:t>
            </a:r>
            <a:r>
              <a:rPr lang="ru-RU" sz="1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</a:t>
            </a:r>
            <a:r>
              <a:rPr lang="en-US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</a:t>
            </a: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14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</a:t>
            </a: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/лицо) =</a:t>
            </a:r>
            <a:r>
              <a:rPr lang="en-US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Пользователь</a:t>
            </a: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 </a:t>
            </a:r>
          </a:p>
          <a:p>
            <a:pPr algn="just"/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предполагается, что на основе данных из Регистра медицинских работников в соответствии с занимаемыми</a:t>
            </a:r>
          </a:p>
          <a:p>
            <a:pPr algn="just"/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должностями будут формироваться стандартные ролевые  права доступа пользователей к ЦИСЗ.</a:t>
            </a:r>
          </a:p>
          <a:p>
            <a:pPr algn="just"/>
            <a:endParaRPr lang="ru-RU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Важно! Право предоставлять/прекращать доступ к ЦИСЗ конкретных пользователей будет предоставлено уполномоченному лицу (локальному администратору) конкретной ОЗ согласно Регламенту подключения к ЦИСЗ. Оператор оставляет за собой организацию данной деятельности и контроль.</a:t>
            </a:r>
            <a:endParaRPr lang="ru-BY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3F354A-C7F0-4832-B2A9-93F9C274987A}"/>
              </a:ext>
            </a:extLst>
          </p:cNvPr>
          <p:cNvSpPr txBox="1"/>
          <p:nvPr/>
        </p:nvSpPr>
        <p:spPr>
          <a:xfrm>
            <a:off x="1634258" y="4388931"/>
            <a:ext cx="9725237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консультирование пользователей в процессе эксплуатации ЦИСЗ;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</a:t>
            </a: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консультационная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</a:t>
            </a:r>
            <a:r>
              <a:rPr lang="ru-RU" sz="1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24/7</a:t>
            </a: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контакт-центра ЦИСЗ, в том числе с использованием чат-ботов на основе ИИ.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B8127-1470-407F-B64A-F0A457DF69BF}"/>
              </a:ext>
            </a:extLst>
          </p:cNvPr>
          <p:cNvSpPr txBox="1"/>
          <p:nvPr/>
        </p:nvSpPr>
        <p:spPr>
          <a:xfrm>
            <a:off x="2352607" y="5097985"/>
            <a:ext cx="9419115" cy="1169551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техническое обеспечение информационного взаимодействия с государственными информационными системами (ресурсами);</a:t>
            </a:r>
          </a:p>
          <a:p>
            <a:pPr algn="just"/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в рамках компетенции РНПЦ МТ обеспечение информационного взаимодействия с ГИС (Р).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Важно! Будет зависеть от выбранной архитектуры построения ЦИСЗ и её подсистем.</a:t>
            </a:r>
            <a:endParaRPr lang="ru-BY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9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D8A9AD-ED90-4E7C-9507-897DE956B1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65665"/>
            <a:ext cx="4814911" cy="309233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51603E-0D56-42ED-B3DB-975C0A797799}"/>
              </a:ext>
            </a:extLst>
          </p:cNvPr>
          <p:cNvSpPr/>
          <p:nvPr/>
        </p:nvSpPr>
        <p:spPr>
          <a:xfrm>
            <a:off x="0" y="0"/>
            <a:ext cx="12192000" cy="679449"/>
          </a:xfrm>
          <a:prstGeom prst="rect">
            <a:avLst/>
          </a:prstGeom>
          <a:solidFill>
            <a:srgbClr val="2D7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ФУНКЦИИ ОПЕРАТОРА ЦИСЗ</a:t>
            </a:r>
          </a:p>
        </p:txBody>
      </p:sp>
      <p:pic>
        <p:nvPicPr>
          <p:cNvPr id="9" name="Picture 4" descr="Министерство здравоохранения Республики Беларусь ...">
            <a:extLst>
              <a:ext uri="{FF2B5EF4-FFF2-40B4-BE49-F238E27FC236}">
                <a16:creationId xmlns:a16="http://schemas.microsoft.com/office/drawing/2014/main" id="{4692CBFE-DD87-4DF6-89E6-EB8DE117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672" y="47510"/>
            <a:ext cx="582100" cy="5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04AA36EF-9684-4D41-B08A-7D0875A08CFA}"/>
              </a:ext>
            </a:extLst>
          </p:cNvPr>
          <p:cNvSpPr txBox="1">
            <a:spLocks/>
          </p:cNvSpPr>
          <p:nvPr/>
        </p:nvSpPr>
        <p:spPr>
          <a:xfrm>
            <a:off x="11359495" y="6268987"/>
            <a:ext cx="390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811B15-4CFA-413C-AB8D-150C11911203}"/>
              </a:ext>
            </a:extLst>
          </p:cNvPr>
          <p:cNvSpPr txBox="1"/>
          <p:nvPr/>
        </p:nvSpPr>
        <p:spPr>
          <a:xfrm>
            <a:off x="138529" y="927721"/>
            <a:ext cx="9736991" cy="1169551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ведение и актуализация единой системы нормативно-справочной информации ЦИСЗ;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</a:t>
            </a: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справочников для ЦИСЗ.</a:t>
            </a:r>
          </a:p>
          <a:p>
            <a:pPr algn="just"/>
            <a:endParaRPr lang="ru-RU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Важно! Будут определены единые (эталонные) справочники для функционирования ЦИСЗ, в том числе и для подключаемых к ЦИСЗ информационных систем (подсистем).  За ведение и актуализацию НСИ отвечает РНПЦ МТ.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34F14E-F491-4422-B21C-A9DEF10B1EE6}"/>
              </a:ext>
            </a:extLst>
          </p:cNvPr>
          <p:cNvSpPr txBox="1"/>
          <p:nvPr/>
        </p:nvSpPr>
        <p:spPr>
          <a:xfrm>
            <a:off x="606559" y="2207879"/>
            <a:ext cx="9776037" cy="762132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сохранности информации, содержащейся в ЦИСЗ; </a:t>
            </a:r>
          </a:p>
          <a:p>
            <a:pPr algn="just"/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комплекс мероприятий по обеспечению: доступности, резервированию, обеспечению отказоустойчивости …</a:t>
            </a:r>
          </a:p>
          <a:p>
            <a:pPr algn="just"/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достигается через организационные (регламенты, политики, алгоритмы), технические, правовые и иные меры.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3F354A-C7F0-4832-B2A9-93F9C274987A}"/>
              </a:ext>
            </a:extLst>
          </p:cNvPr>
          <p:cNvSpPr txBox="1"/>
          <p:nvPr/>
        </p:nvSpPr>
        <p:spPr>
          <a:xfrm>
            <a:off x="975224" y="3127152"/>
            <a:ext cx="9814695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надлежащего эксплуатационно-технического состояния, доработки, развития, модернизации ЦИСЗ;       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2B8127-1470-407F-B64A-F0A457DF69BF}"/>
              </a:ext>
            </a:extLst>
          </p:cNvPr>
          <p:cNvSpPr txBox="1"/>
          <p:nvPr/>
        </p:nvSpPr>
        <p:spPr>
          <a:xfrm>
            <a:off x="1380336" y="3806311"/>
            <a:ext cx="9787967" cy="7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принятие организационных мер по обеспечению эксплуатации программно-аппаратных комплексов, средств, каналов и сетей передачи данных, иного имущества, необходимого для функционирования ЦИСЗ;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2873D-15D5-49C3-8C95-1CECB409F8B4}"/>
              </a:ext>
            </a:extLst>
          </p:cNvPr>
          <p:cNvSpPr txBox="1"/>
          <p:nvPr/>
        </p:nvSpPr>
        <p:spPr>
          <a:xfrm>
            <a:off x="1784367" y="4700914"/>
            <a:ext cx="9696305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надлежащего эксплуатационно-технического состояния, доработки, развития, модернизации ЦИСЗ;       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01C227-BABC-4B6A-871D-E6CA62034DE1}"/>
              </a:ext>
            </a:extLst>
          </p:cNvPr>
          <p:cNvSpPr txBox="1"/>
          <p:nvPr/>
        </p:nvSpPr>
        <p:spPr>
          <a:xfrm>
            <a:off x="2290092" y="5380073"/>
            <a:ext cx="9772679" cy="907941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защиты персональных данных пациентов и иной информации, содержащейся в ЦИСЗ;</a:t>
            </a:r>
          </a:p>
          <a:p>
            <a:pPr algn="just"/>
            <a:endParaRPr lang="ru-RU" sz="105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Важно! Соблюдение действующего законодательства в данной области. </a:t>
            </a:r>
            <a:endParaRPr lang="ru-RU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6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D8A9AD-ED90-4E7C-9507-897DE956B1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65665"/>
            <a:ext cx="4814911" cy="309233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51603E-0D56-42ED-B3DB-975C0A797799}"/>
              </a:ext>
            </a:extLst>
          </p:cNvPr>
          <p:cNvSpPr/>
          <p:nvPr/>
        </p:nvSpPr>
        <p:spPr>
          <a:xfrm>
            <a:off x="0" y="0"/>
            <a:ext cx="12192000" cy="679449"/>
          </a:xfrm>
          <a:prstGeom prst="rect">
            <a:avLst/>
          </a:prstGeom>
          <a:solidFill>
            <a:srgbClr val="2D7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ФУНКЦИИ ОПЕРАТОРА ЦИСЗ</a:t>
            </a:r>
          </a:p>
        </p:txBody>
      </p:sp>
      <p:pic>
        <p:nvPicPr>
          <p:cNvPr id="9" name="Picture 4" descr="Министерство здравоохранения Республики Беларусь ...">
            <a:extLst>
              <a:ext uri="{FF2B5EF4-FFF2-40B4-BE49-F238E27FC236}">
                <a16:creationId xmlns:a16="http://schemas.microsoft.com/office/drawing/2014/main" id="{4692CBFE-DD87-4DF6-89E6-EB8DE117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672" y="47510"/>
            <a:ext cx="582100" cy="5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04AA36EF-9684-4D41-B08A-7D0875A08CFA}"/>
              </a:ext>
            </a:extLst>
          </p:cNvPr>
          <p:cNvSpPr txBox="1">
            <a:spLocks/>
          </p:cNvSpPr>
          <p:nvPr/>
        </p:nvSpPr>
        <p:spPr>
          <a:xfrm>
            <a:off x="11480672" y="6340347"/>
            <a:ext cx="390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11B15-4CFA-413C-AB8D-150C11911203}"/>
              </a:ext>
            </a:extLst>
          </p:cNvPr>
          <p:cNvSpPr txBox="1"/>
          <p:nvPr/>
        </p:nvSpPr>
        <p:spPr>
          <a:xfrm>
            <a:off x="122867" y="972967"/>
            <a:ext cx="9112573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работ по программно-техническому сопровождению ЦИСЗ;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</a:t>
            </a:r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гарантийное обслуживание, программно-техническое сопровождение по доработке и сопровождению.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4F14E-F491-4422-B21C-A9DEF10B1EE6}"/>
              </a:ext>
            </a:extLst>
          </p:cNvPr>
          <p:cNvSpPr txBox="1"/>
          <p:nvPr/>
        </p:nvSpPr>
        <p:spPr>
          <a:xfrm>
            <a:off x="540056" y="1622332"/>
            <a:ext cx="9144271" cy="95410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и контроль доступа пользователей к ЦИСЗ в соответствии с их правами; </a:t>
            </a:r>
          </a:p>
          <a:p>
            <a:pPr algn="just"/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комплекс мероприятий по обеспечению контроля; </a:t>
            </a:r>
          </a:p>
          <a:p>
            <a:pPr algn="just"/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достигается через организационные (регламенты, политики, алгоритмы), технические, правовые и </a:t>
            </a:r>
          </a:p>
          <a:p>
            <a:pPr algn="just"/>
            <a:r>
              <a:rPr lang="ru-RU" sz="14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иные меры.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3F354A-C7F0-4832-B2A9-93F9C274987A}"/>
              </a:ext>
            </a:extLst>
          </p:cNvPr>
          <p:cNvSpPr txBox="1"/>
          <p:nvPr/>
        </p:nvSpPr>
        <p:spPr>
          <a:xfrm>
            <a:off x="955693" y="2702584"/>
            <a:ext cx="9210772" cy="762132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контроля информационного взаимодействия медицинской информационной системы и других информационных систем с ЦИСЗ в соответствии со стандартами, правилами и регламентами ее функционирования;       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2B8127-1470-407F-B64A-F0A457DF69BF}"/>
              </a:ext>
            </a:extLst>
          </p:cNvPr>
          <p:cNvSpPr txBox="1"/>
          <p:nvPr/>
        </p:nvSpPr>
        <p:spPr>
          <a:xfrm>
            <a:off x="1367487" y="3590861"/>
            <a:ext cx="9222928" cy="95410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осуществление обезличивания персональных данных, содержащихся в ЦИСЗ, в порядке, установленном Министерством здравоохранения; 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Важно! Соблюдение действующего законодательства в данной области.</a:t>
            </a:r>
            <a:endParaRPr lang="ru-RU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42873D-15D5-49C3-8C95-1CECB409F8B4}"/>
              </a:ext>
            </a:extLst>
          </p:cNvPr>
          <p:cNvSpPr txBox="1"/>
          <p:nvPr/>
        </p:nvSpPr>
        <p:spPr>
          <a:xfrm>
            <a:off x="1767375" y="4671113"/>
            <a:ext cx="9263614" cy="95410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уведомление собственников, владельцев и (или) операторов информационных систем (ресурсов), осуществляющих информационное взаимодействие с ЦИСЗ, о выявленных неисправностях в работе таких систем (ресурсов), а также нарушениях требований по защите информации;       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01C227-BABC-4B6A-871D-E6CA62034DE1}"/>
              </a:ext>
            </a:extLst>
          </p:cNvPr>
          <p:cNvSpPr txBox="1"/>
          <p:nvPr/>
        </p:nvSpPr>
        <p:spPr>
          <a:xfrm>
            <a:off x="2234485" y="5751365"/>
            <a:ext cx="9246187" cy="95410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запрос и получение на безвозмездной основе у государственных и иных организаций информации, необходимой для обеспечения надлежащего функционирования ЦИСЗ; 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иные…</a:t>
            </a:r>
          </a:p>
        </p:txBody>
      </p:sp>
    </p:spTree>
    <p:extLst>
      <p:ext uri="{BB962C8B-B14F-4D97-AF65-F5344CB8AC3E}">
        <p14:creationId xmlns:p14="http://schemas.microsoft.com/office/powerpoint/2010/main" val="50324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51603E-0D56-42ED-B3DB-975C0A797799}"/>
              </a:ext>
            </a:extLst>
          </p:cNvPr>
          <p:cNvSpPr/>
          <p:nvPr/>
        </p:nvSpPr>
        <p:spPr>
          <a:xfrm>
            <a:off x="0" y="0"/>
            <a:ext cx="12192000" cy="679449"/>
          </a:xfrm>
          <a:prstGeom prst="rect">
            <a:avLst/>
          </a:prstGeom>
          <a:solidFill>
            <a:srgbClr val="2D7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ЦИФРОВОЕ РАЗВИТИЕ РЕСПУБЛИКИ БЕЛАРУСЬ</a:t>
            </a:r>
            <a:endParaRPr lang="ru-BY" sz="2800" dirty="0"/>
          </a:p>
        </p:txBody>
      </p:sp>
      <p:pic>
        <p:nvPicPr>
          <p:cNvPr id="9" name="Picture 4" descr="Министерство здравоохранения Республики Беларусь ...">
            <a:extLst>
              <a:ext uri="{FF2B5EF4-FFF2-40B4-BE49-F238E27FC236}">
                <a16:creationId xmlns:a16="http://schemas.microsoft.com/office/drawing/2014/main" id="{4692CBFE-DD87-4DF6-89E6-EB8DE117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672" y="47510"/>
            <a:ext cx="582100" cy="5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45EC7F-8137-41EA-A8E1-14617F34B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6" y="1009650"/>
            <a:ext cx="10717504" cy="5210175"/>
          </a:xfrm>
          <a:prstGeom prst="rect">
            <a:avLst/>
          </a:prstGeom>
        </p:spPr>
      </p:pic>
      <p:pic>
        <p:nvPicPr>
          <p:cNvPr id="11" name="Picture 4" descr="РНПЦ МТ - Главная">
            <a:extLst>
              <a:ext uri="{FF2B5EF4-FFF2-40B4-BE49-F238E27FC236}">
                <a16:creationId xmlns:a16="http://schemas.microsoft.com/office/drawing/2014/main" id="{926D5362-83F4-4F35-BCBC-142D876DB8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037" y="5420724"/>
            <a:ext cx="926626" cy="92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787F19C9-174C-4D82-86E2-ADF5CCBFC584}"/>
              </a:ext>
            </a:extLst>
          </p:cNvPr>
          <p:cNvSpPr txBox="1">
            <a:spLocks/>
          </p:cNvSpPr>
          <p:nvPr/>
        </p:nvSpPr>
        <p:spPr>
          <a:xfrm>
            <a:off x="11438891" y="6268987"/>
            <a:ext cx="31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C00000"/>
                </a:solidFill>
              </a:rPr>
              <a:t>2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51603E-0D56-42ED-B3DB-975C0A797799}"/>
              </a:ext>
            </a:extLst>
          </p:cNvPr>
          <p:cNvSpPr/>
          <p:nvPr/>
        </p:nvSpPr>
        <p:spPr>
          <a:xfrm>
            <a:off x="0" y="0"/>
            <a:ext cx="12192000" cy="679449"/>
          </a:xfrm>
          <a:prstGeom prst="rect">
            <a:avLst/>
          </a:prstGeom>
          <a:solidFill>
            <a:srgbClr val="2D7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Текущий уровень развития информационных систем здравоохранения </a:t>
            </a:r>
          </a:p>
        </p:txBody>
      </p:sp>
      <p:pic>
        <p:nvPicPr>
          <p:cNvPr id="9" name="Picture 4" descr="Министерство здравоохранения Республики Беларусь ...">
            <a:extLst>
              <a:ext uri="{FF2B5EF4-FFF2-40B4-BE49-F238E27FC236}">
                <a16:creationId xmlns:a16="http://schemas.microsoft.com/office/drawing/2014/main" id="{4692CBFE-DD87-4DF6-89E6-EB8DE117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672" y="47510"/>
            <a:ext cx="582100" cy="5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CEB5C9-2F8A-48A3-A524-0F03EC50E8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57" r="10292"/>
          <a:stretch/>
        </p:blipFill>
        <p:spPr>
          <a:xfrm>
            <a:off x="928009" y="778634"/>
            <a:ext cx="8706442" cy="56322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AC24BA-E9E1-4F34-AEE9-29C00CB3CAC6}"/>
              </a:ext>
            </a:extLst>
          </p:cNvPr>
          <p:cNvSpPr/>
          <p:nvPr/>
        </p:nvSpPr>
        <p:spPr>
          <a:xfrm>
            <a:off x="8276186" y="3335395"/>
            <a:ext cx="3062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indent="-719138">
              <a:tabLst>
                <a:tab pos="809625" algn="l"/>
              </a:tabLst>
            </a:pPr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72,5 %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средний показатель уровня развития информационных систем здравоохранения Республики Беларусь </a:t>
            </a:r>
            <a:r>
              <a:rPr lang="ru-RU" sz="14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(оценка Мисси ВОЗ, июль 2023)</a:t>
            </a:r>
            <a:b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4" descr="РНПЦ МТ - Главная">
            <a:extLst>
              <a:ext uri="{FF2B5EF4-FFF2-40B4-BE49-F238E27FC236}">
                <a16:creationId xmlns:a16="http://schemas.microsoft.com/office/drawing/2014/main" id="{C13BD288-A82B-431C-A3AD-9804FFBD36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629" y="5425513"/>
            <a:ext cx="926626" cy="92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04AA36EF-9684-4D41-B08A-7D0875A08CFA}"/>
              </a:ext>
            </a:extLst>
          </p:cNvPr>
          <p:cNvSpPr txBox="1">
            <a:spLocks/>
          </p:cNvSpPr>
          <p:nvPr/>
        </p:nvSpPr>
        <p:spPr>
          <a:xfrm>
            <a:off x="11438891" y="6268987"/>
            <a:ext cx="31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259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D8A9AD-ED90-4E7C-9507-897DE956B1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965700"/>
            <a:ext cx="2946400" cy="18923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51603E-0D56-42ED-B3DB-975C0A797799}"/>
              </a:ext>
            </a:extLst>
          </p:cNvPr>
          <p:cNvSpPr/>
          <p:nvPr/>
        </p:nvSpPr>
        <p:spPr>
          <a:xfrm>
            <a:off x="0" y="0"/>
            <a:ext cx="12192000" cy="679449"/>
          </a:xfrm>
          <a:prstGeom prst="rect">
            <a:avLst/>
          </a:prstGeom>
          <a:solidFill>
            <a:srgbClr val="2D7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ПРАВОВАЯ ОСНОВА ДЕЯТЕЛЬНОСТИ ОФИСА ЦИФРОВИЗАЦИИ</a:t>
            </a:r>
          </a:p>
        </p:txBody>
      </p:sp>
      <p:pic>
        <p:nvPicPr>
          <p:cNvPr id="9" name="Picture 4" descr="Министерство здравоохранения Республики Беларусь ...">
            <a:extLst>
              <a:ext uri="{FF2B5EF4-FFF2-40B4-BE49-F238E27FC236}">
                <a16:creationId xmlns:a16="http://schemas.microsoft.com/office/drawing/2014/main" id="{4692CBFE-DD87-4DF6-89E6-EB8DE117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672" y="47510"/>
            <a:ext cx="582100" cy="5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РНПЦ МТ - Главная">
            <a:extLst>
              <a:ext uri="{FF2B5EF4-FFF2-40B4-BE49-F238E27FC236}">
                <a16:creationId xmlns:a16="http://schemas.microsoft.com/office/drawing/2014/main" id="{C13BD288-A82B-431C-A3AD-9804FFBD36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940" y="5448537"/>
            <a:ext cx="926626" cy="92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04AA36EF-9684-4D41-B08A-7D0875A08CFA}"/>
              </a:ext>
            </a:extLst>
          </p:cNvPr>
          <p:cNvSpPr txBox="1">
            <a:spLocks/>
          </p:cNvSpPr>
          <p:nvPr/>
        </p:nvSpPr>
        <p:spPr>
          <a:xfrm>
            <a:off x="11438891" y="6268987"/>
            <a:ext cx="31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3756" y="1404097"/>
            <a:ext cx="1002653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программа «Цифровое развитие Беларуси» на 2021‒2025 годы, утвержденная постановлением Совета Министров Республики Беларусь от 2 февраля 2021 г. № 66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0852" y="2791753"/>
            <a:ext cx="969918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 Президента Республики Беларусь от 7 апреля 2022 г. № 136 «Об органе государственного управления в сфере цифрового развития и вопросах информатизации»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2089" y="4183719"/>
            <a:ext cx="820100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Министерства здравоохранения Республики Беларусь от  7 июля 2022 г. № 902 «О вопросах информатизации»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2085" y="5243286"/>
            <a:ext cx="760100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 Президента Республики Беларусь от 29 ноября 2023 г. № 381 «О цифровом развитии»</a:t>
            </a:r>
          </a:p>
        </p:txBody>
      </p:sp>
    </p:spTree>
    <p:extLst>
      <p:ext uri="{BB962C8B-B14F-4D97-AF65-F5344CB8AC3E}">
        <p14:creationId xmlns:p14="http://schemas.microsoft.com/office/powerpoint/2010/main" val="31638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D8A9AD-ED90-4E7C-9507-897DE956B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17328"/>
            <a:ext cx="7315200" cy="324067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51603E-0D56-42ED-B3DB-975C0A797799}"/>
              </a:ext>
            </a:extLst>
          </p:cNvPr>
          <p:cNvSpPr/>
          <p:nvPr/>
        </p:nvSpPr>
        <p:spPr>
          <a:xfrm>
            <a:off x="0" y="0"/>
            <a:ext cx="12192000" cy="679449"/>
          </a:xfrm>
          <a:prstGeom prst="rect">
            <a:avLst/>
          </a:prstGeom>
          <a:solidFill>
            <a:srgbClr val="2D7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ОСНОВНЫЕ ШАГИ ОФИСА НА ПУТИ СТАНОВЛЕНИЯ</a:t>
            </a:r>
          </a:p>
        </p:txBody>
      </p:sp>
      <p:pic>
        <p:nvPicPr>
          <p:cNvPr id="9" name="Picture 4" descr="Министерство здравоохранения Республики Беларусь ...">
            <a:extLst>
              <a:ext uri="{FF2B5EF4-FFF2-40B4-BE49-F238E27FC236}">
                <a16:creationId xmlns:a16="http://schemas.microsoft.com/office/drawing/2014/main" id="{4692CBFE-DD87-4DF6-89E6-EB8DE117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672" y="47510"/>
            <a:ext cx="582100" cy="5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04AA36EF-9684-4D41-B08A-7D0875A08CFA}"/>
              </a:ext>
            </a:extLst>
          </p:cNvPr>
          <p:cNvSpPr txBox="1">
            <a:spLocks/>
          </p:cNvSpPr>
          <p:nvPr/>
        </p:nvSpPr>
        <p:spPr>
          <a:xfrm>
            <a:off x="11438891" y="6268987"/>
            <a:ext cx="31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FF0000"/>
                </a:solidFill>
              </a:rPr>
              <a:t>5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2506" y="992426"/>
            <a:ext cx="105269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898525" algn="l"/>
              </a:tabLs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стратегии развития Офиса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цифровизации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898525" algn="l"/>
              </a:tabLs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сил и средств по выполнению задач и функций Офиса;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898525" algn="l"/>
              </a:tabLs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нормативно-правовое обеспечение деятельности;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898525" algn="l"/>
              </a:tabLs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проектов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верхнеуровневых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НПА: </a:t>
            </a:r>
          </a:p>
          <a:p>
            <a:pPr marL="449263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tabLst>
                <a:tab pos="1524000" algn="l"/>
              </a:tabLst>
            </a:pPr>
            <a:r>
              <a:rPr lang="ru-RU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КОНЦЕПЦИЯ </a:t>
            </a:r>
            <a:r>
              <a:rPr lang="ru-RU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цифрового развития здравоохранения; </a:t>
            </a:r>
          </a:p>
          <a:p>
            <a:pPr marL="449263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tabLst>
                <a:tab pos="1524000" algn="l"/>
              </a:tabLst>
            </a:pPr>
            <a:r>
              <a:rPr lang="ru-RU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</a:t>
            </a:r>
            <a:r>
              <a:rPr lang="ru-RU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цифрового развития здравоохранения до 2030 года; </a:t>
            </a:r>
          </a:p>
          <a:p>
            <a:pPr marL="449263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tabLst>
                <a:tab pos="1524000" algn="l"/>
              </a:tabLst>
            </a:pPr>
            <a:r>
              <a:rPr lang="ru-RU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 </a:t>
            </a:r>
            <a:r>
              <a:rPr lang="ru-RU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уровня цифрового развития здравоохранения;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898525" algn="l"/>
              </a:tabLst>
            </a:pPr>
            <a:r>
              <a:rPr lang="ru-RU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закрепление за Офисом функции оператора ЦИСЗ;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898525" algn="l"/>
              </a:tabLst>
            </a:pPr>
            <a:r>
              <a:rPr lang="ru-RU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т.д.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5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8795F9-3F8A-4B57-B117-C686D5C5F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20" y="2518756"/>
            <a:ext cx="7178450" cy="433924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51603E-0D56-42ED-B3DB-975C0A797799}"/>
              </a:ext>
            </a:extLst>
          </p:cNvPr>
          <p:cNvSpPr/>
          <p:nvPr/>
        </p:nvSpPr>
        <p:spPr>
          <a:xfrm>
            <a:off x="0" y="0"/>
            <a:ext cx="12192000" cy="679449"/>
          </a:xfrm>
          <a:prstGeom prst="rect">
            <a:avLst/>
          </a:prstGeom>
          <a:solidFill>
            <a:srgbClr val="2D7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ЦЕЛИ ЦИФРОВОГО РАЗВИТИЯ ЗДРАВООХРАНЕНИЯ</a:t>
            </a:r>
          </a:p>
        </p:txBody>
      </p:sp>
      <p:pic>
        <p:nvPicPr>
          <p:cNvPr id="9" name="Picture 4" descr="Министерство здравоохранения Республики Беларусь ...">
            <a:extLst>
              <a:ext uri="{FF2B5EF4-FFF2-40B4-BE49-F238E27FC236}">
                <a16:creationId xmlns:a16="http://schemas.microsoft.com/office/drawing/2014/main" id="{4692CBFE-DD87-4DF6-89E6-EB8DE117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672" y="47510"/>
            <a:ext cx="582100" cy="5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04AA36EF-9684-4D41-B08A-7D0875A08CFA}"/>
              </a:ext>
            </a:extLst>
          </p:cNvPr>
          <p:cNvSpPr txBox="1">
            <a:spLocks/>
          </p:cNvSpPr>
          <p:nvPr/>
        </p:nvSpPr>
        <p:spPr>
          <a:xfrm>
            <a:off x="11438891" y="6268987"/>
            <a:ext cx="31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FF0000"/>
                </a:solidFill>
              </a:rPr>
              <a:t>6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3D29368-B70D-4139-B72E-83BBF1FA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425" y="1094321"/>
            <a:ext cx="9235266" cy="45777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Глобальная цель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цифрового развития здравоохранения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A9A106-53A5-43BB-AB66-0B0894DF5355}"/>
              </a:ext>
            </a:extLst>
          </p:cNvPr>
          <p:cNvSpPr txBox="1"/>
          <p:nvPr/>
        </p:nvSpPr>
        <p:spPr>
          <a:xfrm>
            <a:off x="815451" y="1902128"/>
            <a:ext cx="10245212" cy="16466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indent="447675" algn="just">
              <a:lnSpc>
                <a:spcPct val="120000"/>
              </a:lnSpc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Глобальной целью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цифрового развития здравоохранения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Беларусь является повышение социально-экономической эффективности функционирования субъектов здравоохранения посредством комплексной и системной деятельности по формированию цифровой экосистемы здравоохранения.  </a:t>
            </a:r>
          </a:p>
          <a:p>
            <a:pPr indent="447675" algn="r">
              <a:lnSpc>
                <a:spcPct val="120000"/>
              </a:lnSpc>
              <a:spcBef>
                <a:spcPts val="600"/>
              </a:spcBef>
            </a:pPr>
            <a:r>
              <a:rPr lang="ru-RU" sz="16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(Проект Концепции цифрового развития здравоохранения </a:t>
            </a:r>
            <a:r>
              <a:rPr lang="ru-BY" sz="1600" i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Беларусь</a:t>
            </a:r>
            <a:r>
              <a:rPr lang="ru-RU" sz="1600" i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1880" y="3971310"/>
            <a:ext cx="1890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7260" y="4831637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4594" y="5795855"/>
            <a:ext cx="198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</a:t>
            </a:r>
          </a:p>
        </p:txBody>
      </p:sp>
      <p:sp>
        <p:nvSpPr>
          <p:cNvPr id="21" name="Стрелка: вправо 19">
            <a:extLst>
              <a:ext uri="{FF2B5EF4-FFF2-40B4-BE49-F238E27FC236}">
                <a16:creationId xmlns:a16="http://schemas.microsoft.com/office/drawing/2014/main" id="{A2013F72-E09B-4497-AF51-7F31AB1B6DCB}"/>
              </a:ext>
            </a:extLst>
          </p:cNvPr>
          <p:cNvSpPr/>
          <p:nvPr/>
        </p:nvSpPr>
        <p:spPr>
          <a:xfrm rot="5400000">
            <a:off x="3756986" y="4508492"/>
            <a:ext cx="400050" cy="18607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19">
            <a:extLst>
              <a:ext uri="{FF2B5EF4-FFF2-40B4-BE49-F238E27FC236}">
                <a16:creationId xmlns:a16="http://schemas.microsoft.com/office/drawing/2014/main" id="{A2013F72-E09B-4497-AF51-7F31AB1B6DCB}"/>
              </a:ext>
            </a:extLst>
          </p:cNvPr>
          <p:cNvSpPr/>
          <p:nvPr/>
        </p:nvSpPr>
        <p:spPr>
          <a:xfrm rot="5400000">
            <a:off x="3756987" y="5422124"/>
            <a:ext cx="400050" cy="18607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A398FCD-10A6-4EB6-B38A-F8BEED47D47E}"/>
              </a:ext>
            </a:extLst>
          </p:cNvPr>
          <p:cNvSpPr/>
          <p:nvPr/>
        </p:nvSpPr>
        <p:spPr>
          <a:xfrm>
            <a:off x="0" y="12700"/>
            <a:ext cx="12192000" cy="679449"/>
          </a:xfrm>
          <a:prstGeom prst="rect">
            <a:avLst/>
          </a:prstGeom>
          <a:solidFill>
            <a:srgbClr val="2D7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ТЕКУЩАЯ ДЕЯТЕЛЬНОСТЬ ОФИСА ЦИФРОВИЗАЦИИ</a:t>
            </a:r>
          </a:p>
        </p:txBody>
      </p:sp>
      <p:pic>
        <p:nvPicPr>
          <p:cNvPr id="43" name="Picture 4" descr="Министерство здравоохранения Республики Беларусь ...">
            <a:extLst>
              <a:ext uri="{FF2B5EF4-FFF2-40B4-BE49-F238E27FC236}">
                <a16:creationId xmlns:a16="http://schemas.microsoft.com/office/drawing/2014/main" id="{7EA85BE7-57A3-4039-95EA-1559CBE52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672" y="47510"/>
            <a:ext cx="582100" cy="5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Номер слайда 3">
            <a:extLst>
              <a:ext uri="{FF2B5EF4-FFF2-40B4-BE49-F238E27FC236}">
                <a16:creationId xmlns:a16="http://schemas.microsoft.com/office/drawing/2014/main" id="{075A0466-63B9-437C-8657-709DDF534484}"/>
              </a:ext>
            </a:extLst>
          </p:cNvPr>
          <p:cNvSpPr txBox="1">
            <a:spLocks/>
          </p:cNvSpPr>
          <p:nvPr/>
        </p:nvSpPr>
        <p:spPr>
          <a:xfrm>
            <a:off x="11438891" y="6268987"/>
            <a:ext cx="31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FF0000"/>
                </a:solidFill>
              </a:rPr>
              <a:t>7</a:t>
            </a:r>
            <a:endParaRPr lang="ru-RU" sz="1600" b="1" dirty="0">
              <a:solidFill>
                <a:srgbClr val="FF0000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49809" y="749921"/>
            <a:ext cx="11361071" cy="5970002"/>
            <a:chOff x="-131160" y="333495"/>
            <a:chExt cx="12262767" cy="6448325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6534" y="333495"/>
              <a:ext cx="6359698" cy="63596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Прямоугольник 45"/>
            <p:cNvSpPr/>
            <p:nvPr/>
          </p:nvSpPr>
          <p:spPr>
            <a:xfrm>
              <a:off x="5963153" y="538238"/>
              <a:ext cx="2889447" cy="6981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Единая автоматизированная система документационного</a:t>
              </a:r>
              <a:r>
                <a:rPr lang="en-US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обеспечения управления здравоохранения «МЕДИУМ»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28661" y="2910860"/>
              <a:ext cx="3356038" cy="6981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Автоматизированная система инвентаризации и мониторинга информационно-технической инфраструктуры Министерства здравоохранения Республики Беларусь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8260415" y="4404474"/>
              <a:ext cx="3507971" cy="5485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Автоматизированная информационная система «Динамика заболеваемости острыми респираторными инфекциями» 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-131160" y="3698790"/>
              <a:ext cx="3507971" cy="5485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Автоматизированная информационная система </a:t>
              </a:r>
              <a:r>
                <a:rPr lang="ru-RU" sz="900" b="1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«Регистр тарифов на платные медицинские услуги»</a:t>
              </a:r>
              <a:endParaRPr lang="ru-RU" sz="900" b="1" cap="none" spc="0" dirty="0">
                <a:ln w="0"/>
                <a:solidFill>
                  <a:srgbClr val="0044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143000" y="5435234"/>
              <a:ext cx="3507971" cy="3989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Автоматизированная информационная система </a:t>
              </a:r>
              <a:r>
                <a:rPr lang="ru-RU" sz="900" b="1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обращения электронных рецептов</a:t>
              </a:r>
              <a:endParaRPr lang="ru-RU" sz="900" b="1" cap="none" spc="0" dirty="0">
                <a:ln w="0"/>
                <a:solidFill>
                  <a:srgbClr val="0044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469736" y="6233301"/>
              <a:ext cx="3507971" cy="5485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Республиканская информационно-аналитическая система учета медицинских и фармацевтических кадров Республики Беларусь</a:t>
              </a:r>
              <a:endParaRPr lang="ru-RU" sz="900" b="1" cap="none" spc="0" dirty="0">
                <a:ln w="0"/>
                <a:solidFill>
                  <a:srgbClr val="0044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074725" y="1492801"/>
              <a:ext cx="3635124" cy="5485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Республиканская телемедицинская система унифицированного медицинского электронного консультирования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7757045" y="5487407"/>
              <a:ext cx="2974804" cy="3989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Информационно-аналитическая система «Лекарственное обеспечение»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22024" y="4917817"/>
              <a:ext cx="3507971" cy="5485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Автоматизированная информационная система </a:t>
              </a:r>
              <a:r>
                <a:rPr lang="ru-RU" sz="900" b="1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типового амбулаторно-поликлинического учреждения</a:t>
              </a:r>
              <a:endParaRPr lang="ru-RU" sz="900" b="1" cap="none" spc="0" dirty="0">
                <a:ln w="0"/>
                <a:solidFill>
                  <a:srgbClr val="0044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32194" y="2100453"/>
              <a:ext cx="3507971" cy="6981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Автоматизированная информационная система «Контроль за распределением молодых специалистов, окончивших высшие медицинские учебные заведения»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896795" y="538238"/>
              <a:ext cx="2326927" cy="3989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Республиканский регистр ВИЧ-инфицированных пациентов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7039597" y="5886330"/>
              <a:ext cx="2974804" cy="3989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Информационно-аналитическая система «Здравоохранение»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8440402" y="2541507"/>
              <a:ext cx="3691205" cy="6981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Автоматизированная система обработки информации Государственного регистра лиц, подвергшихся воздействию радиации вследствие катастрофы на Чернобыльской АЭС, других радиационных аварий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276009" y="937161"/>
              <a:ext cx="2764757" cy="5485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Автоматизированная система обработки информации регистра «Сахарный диабет»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71280" y="4197532"/>
              <a:ext cx="3507971" cy="5485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Автоматизированная информационная система «Учет и анализ профессиональных заболеваний и профессиональных отравлений»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8526998" y="3387412"/>
              <a:ext cx="3290139" cy="9973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Автоматизированная информационная система учета пациентов, нуждающихся в эндопротезировании крупных суставов и учета металлоконструкций и компонентов эндопротезов крупных суставов в Республике Беларусь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8183726" y="1769448"/>
              <a:ext cx="3334313" cy="6981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Информационная система для автоматизации оценки соответствия государственных организаций здравоохранения критериям медицинской аккредитации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549891" y="1201068"/>
              <a:ext cx="2888124" cy="5485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Автоматизированные информационные системы для учреждений санитарно-эпидемиологической службы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8096897" y="4998476"/>
              <a:ext cx="3507971" cy="3989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Автоматизированная информационная система «Классификатор организаций здравоохранения»</a:t>
              </a: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2276009" y="5907623"/>
              <a:ext cx="3507971" cy="3989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none" spc="0" dirty="0">
                  <a:ln w="0"/>
                  <a:solidFill>
                    <a:srgbClr val="0044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Автоматизированная информационная система «Экспертный совет»</a:t>
              </a:r>
            </a:p>
          </p:txBody>
        </p:sp>
      </p:grpSp>
      <p:graphicFrame>
        <p:nvGraphicFramePr>
          <p:cNvPr id="82" name="Объект 81">
            <a:extLst>
              <a:ext uri="{FF2B5EF4-FFF2-40B4-BE49-F238E27FC236}">
                <a16:creationId xmlns:a16="http://schemas.microsoft.com/office/drawing/2014/main" id="{4B07E26A-8886-491C-A41A-88163FEFA5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562821"/>
              </p:ext>
            </p:extLst>
          </p:nvPr>
        </p:nvGraphicFramePr>
        <p:xfrm>
          <a:off x="10651596" y="757219"/>
          <a:ext cx="1330372" cy="1304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orelDRAW" r:id="rId6" imgW="977025" imgH="957689" progId="CorelDraw.Graphic.21">
                  <p:embed/>
                </p:oleObj>
              </mc:Choice>
              <mc:Fallback>
                <p:oleObj name="CorelDRAW" r:id="rId6" imgW="977025" imgH="957689" progId="CorelDraw.Graphic.21">
                  <p:embed/>
                  <p:pic>
                    <p:nvPicPr>
                      <p:cNvPr id="54" name="Объект 53">
                        <a:extLst>
                          <a:ext uri="{FF2B5EF4-FFF2-40B4-BE49-F238E27FC236}">
                            <a16:creationId xmlns:a16="http://schemas.microsoft.com/office/drawing/2014/main" id="{4B07E26A-8886-491C-A41A-88163FEFA5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51596" y="757219"/>
                        <a:ext cx="1330372" cy="1304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Прямоугольник 82"/>
          <p:cNvSpPr/>
          <p:nvPr/>
        </p:nvSpPr>
        <p:spPr>
          <a:xfrm>
            <a:off x="4490981" y="3379781"/>
            <a:ext cx="3517728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>
                <a:ln w="0"/>
                <a:solidFill>
                  <a:srgbClr val="00444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</a:t>
            </a:r>
          </a:p>
          <a:p>
            <a:pPr algn="ctr"/>
            <a:r>
              <a:rPr lang="ru-RU" sz="1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</a:p>
          <a:p>
            <a:pPr algn="ctr"/>
            <a:r>
              <a:rPr lang="ru-RU" sz="1600" b="1" cap="none" spc="0" dirty="0">
                <a:ln w="0"/>
                <a:solidFill>
                  <a:srgbClr val="00444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информационных систем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B8C7AD88-8D8C-4121-8720-1D076E4C3276}"/>
              </a:ext>
            </a:extLst>
          </p:cNvPr>
          <p:cNvSpPr/>
          <p:nvPr/>
        </p:nvSpPr>
        <p:spPr>
          <a:xfrm>
            <a:off x="5004578" y="4380335"/>
            <a:ext cx="265618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</a:t>
            </a:r>
            <a:r>
              <a:rPr lang="en-US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</a:t>
            </a:r>
            <a:r>
              <a:rPr lang="ru-RU" sz="1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организаций</a:t>
            </a:r>
          </a:p>
        </p:txBody>
      </p:sp>
      <p:pic>
        <p:nvPicPr>
          <p:cNvPr id="86" name="Picture 4" descr="РНПЦ МТ - Главная">
            <a:extLst>
              <a:ext uri="{FF2B5EF4-FFF2-40B4-BE49-F238E27FC236}">
                <a16:creationId xmlns:a16="http://schemas.microsoft.com/office/drawing/2014/main" id="{C13BD288-A82B-431C-A3AD-9804FFBD36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06" y="2514075"/>
            <a:ext cx="926626" cy="92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73579A7-1926-4E70-9CFF-98A0A5E8FD0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28395" y="2193443"/>
            <a:ext cx="2160000" cy="2160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FE5C85-DEDE-47D1-8E63-AE051E0B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3301" y="5807925"/>
            <a:ext cx="683339" cy="365125"/>
          </a:xfrm>
        </p:spPr>
        <p:txBody>
          <a:bodyPr/>
          <a:lstStyle/>
          <a:p>
            <a:fld id="{201E3C76-BC05-405D-8E6B-581B33D0C80D}" type="slidenum">
              <a:rPr lang="ru-RU" sz="1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fld>
            <a:endParaRPr lang="ru-RU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C3638B06-3BC9-4EBE-BACC-FAC8CF7DDE00}"/>
              </a:ext>
            </a:extLst>
          </p:cNvPr>
          <p:cNvGrpSpPr/>
          <p:nvPr/>
        </p:nvGrpSpPr>
        <p:grpSpPr>
          <a:xfrm>
            <a:off x="335361" y="1365443"/>
            <a:ext cx="11262275" cy="3143678"/>
            <a:chOff x="519987" y="2257640"/>
            <a:chExt cx="11032294" cy="2607247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783F384-A2EC-4990-99B5-7FB079726FA6}"/>
                </a:ext>
              </a:extLst>
            </p:cNvPr>
            <p:cNvSpPr txBox="1"/>
            <p:nvPr/>
          </p:nvSpPr>
          <p:spPr>
            <a:xfrm>
              <a:off x="7000582" y="2264146"/>
              <a:ext cx="4242156" cy="459465"/>
            </a:xfrm>
            <a:prstGeom prst="rect">
              <a:avLst/>
            </a:prstGeom>
            <a:noFill/>
            <a:ln cap="rnd"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extrusionH="76200">
              <a:bevelT w="165100" prst="coolSlant"/>
              <a:extrusionClr>
                <a:schemeClr val="accent6">
                  <a:lumMod val="20000"/>
                  <a:lumOff val="80000"/>
                </a:schemeClr>
              </a:extrusionClr>
            </a:sp3d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ru-RU" altLang="zh-CN" b="1" dirty="0">
                  <a:solidFill>
                    <a:schemeClr val="accent5">
                      <a:lumMod val="75000"/>
                    </a:schemeClr>
                  </a:solidFill>
                  <a:latin typeface="Cambria" pitchFamily="18" charset="0"/>
                  <a:ea typeface="Cambria" pitchFamily="18" charset="0"/>
                  <a:cs typeface="+mn-ea"/>
                  <a:sym typeface="Arial" panose="020B0604020202020204" pitchFamily="34" charset="0"/>
                </a:rPr>
                <a:t>Эндопротезирование, </a:t>
              </a:r>
            </a:p>
            <a:p>
              <a:pPr algn="ctr">
                <a:defRPr/>
              </a:pPr>
              <a:r>
                <a:rPr lang="ru-RU" altLang="zh-CN" b="1" dirty="0">
                  <a:solidFill>
                    <a:schemeClr val="accent5">
                      <a:lumMod val="75000"/>
                    </a:schemeClr>
                  </a:solidFill>
                  <a:latin typeface="Cambria" pitchFamily="18" charset="0"/>
                  <a:ea typeface="Cambria" pitchFamily="18" charset="0"/>
                  <a:cs typeface="+mn-ea"/>
                  <a:sym typeface="Arial" panose="020B0604020202020204" pitchFamily="34" charset="0"/>
                </a:rPr>
                <a:t>модуль «Склад» </a:t>
              </a:r>
              <a:endParaRPr lang="en-US" altLang="zh-CN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ACCB9CB-9082-4BAF-8238-963E8909B984}"/>
                </a:ext>
              </a:extLst>
            </p:cNvPr>
            <p:cNvSpPr txBox="1"/>
            <p:nvPr/>
          </p:nvSpPr>
          <p:spPr>
            <a:xfrm>
              <a:off x="7914134" y="2953824"/>
              <a:ext cx="3638147" cy="408413"/>
            </a:xfrm>
            <a:prstGeom prst="rect">
              <a:avLst/>
            </a:prstGeom>
            <a:noFill/>
            <a:ln>
              <a:solidFill>
                <a:srgbClr val="1C4D5A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ru-RU" altLang="zh-CN" sz="1600" b="1" dirty="0">
                  <a:solidFill>
                    <a:schemeClr val="accent4">
                      <a:lumMod val="75000"/>
                    </a:schemeClr>
                  </a:solidFill>
                  <a:latin typeface="Cambria" pitchFamily="18" charset="0"/>
                  <a:ea typeface="Cambria" pitchFamily="18" charset="0"/>
                  <a:cs typeface="+mn-ea"/>
                  <a:sym typeface="Arial" panose="020B0604020202020204" pitchFamily="34" charset="0"/>
                </a:rPr>
                <a:t>Медицинская аккредитация,</a:t>
              </a:r>
            </a:p>
            <a:p>
              <a:pPr algn="ctr">
                <a:defRPr/>
              </a:pPr>
              <a:r>
                <a:rPr lang="ru-RU" altLang="zh-CN" sz="1600" b="1" dirty="0">
                  <a:solidFill>
                    <a:schemeClr val="accent4">
                      <a:lumMod val="75000"/>
                    </a:schemeClr>
                  </a:solidFill>
                  <a:latin typeface="Cambria" pitchFamily="18" charset="0"/>
                  <a:ea typeface="Cambria" pitchFamily="18" charset="0"/>
                  <a:cs typeface="+mn-ea"/>
                  <a:sym typeface="Arial" panose="020B0604020202020204" pitchFamily="34" charset="0"/>
                </a:rPr>
                <a:t>модуль аутентификации</a:t>
              </a:r>
              <a:endParaRPr lang="en-US" altLang="zh-CN" sz="1600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AEF6A20-F4B9-4E01-893A-173CAB47E201}"/>
                </a:ext>
              </a:extLst>
            </p:cNvPr>
            <p:cNvSpPr txBox="1"/>
            <p:nvPr/>
          </p:nvSpPr>
          <p:spPr>
            <a:xfrm>
              <a:off x="7785355" y="3670472"/>
              <a:ext cx="3457382" cy="4084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1200"/>
                </a:spcBef>
                <a:defRPr/>
              </a:pPr>
              <a:endParaRPr lang="en-US" altLang="zh-CN" sz="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endParaRPr lang="en-US" altLang="zh-CN" sz="5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ru-RU" altLang="zh-CN" sz="2000" b="1" dirty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  <a:cs typeface="+mn-ea"/>
                  <a:sym typeface="Arial" panose="020B0604020202020204" pitchFamily="34" charset="0"/>
                </a:rPr>
                <a:t>Кардиология</a:t>
              </a:r>
              <a:endParaRPr lang="en-US" altLang="zh-CN" sz="2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endParaRPr lang="en-US" altLang="zh-CN" sz="5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C1005D8-A4F5-40D2-9CEC-46B03D11F348}"/>
                </a:ext>
              </a:extLst>
            </p:cNvPr>
            <p:cNvSpPr txBox="1"/>
            <p:nvPr/>
          </p:nvSpPr>
          <p:spPr>
            <a:xfrm>
              <a:off x="878280" y="3730193"/>
              <a:ext cx="3893416" cy="3828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endParaRPr lang="ru-RU" altLang="zh-CN" sz="5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ru-RU" altLang="zh-CN" sz="2000" b="1" dirty="0">
                  <a:solidFill>
                    <a:srgbClr val="FF0000"/>
                  </a:solidFill>
                  <a:latin typeface="Cambria" pitchFamily="18" charset="0"/>
                  <a:ea typeface="Cambria" pitchFamily="18" charset="0"/>
                  <a:cs typeface="+mn-ea"/>
                  <a:sym typeface="Arial" panose="020B0604020202020204" pitchFamily="34" charset="0"/>
                </a:rPr>
                <a:t>Аттестация УЛ</a:t>
              </a:r>
              <a:endParaRPr lang="ru-RU" altLang="zh-CN" sz="5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endParaRPr lang="en-US" altLang="zh-CN" sz="5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782A505-2AB5-49EE-8193-3CA0BFA5EDC3}"/>
                </a:ext>
              </a:extLst>
            </p:cNvPr>
            <p:cNvSpPr txBox="1"/>
            <p:nvPr/>
          </p:nvSpPr>
          <p:spPr>
            <a:xfrm>
              <a:off x="878281" y="2257640"/>
              <a:ext cx="4583722" cy="459465"/>
            </a:xfrm>
            <a:prstGeom prst="rect">
              <a:avLst/>
            </a:prstGeom>
            <a:noFill/>
            <a:ln>
              <a:solidFill>
                <a:srgbClr val="FF9933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endParaRPr lang="en-US" altLang="zh-CN" sz="1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endParaRPr lang="en-US" altLang="zh-CN" sz="1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endParaRPr lang="en-US" altLang="zh-CN" sz="1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endParaRPr lang="en-US" altLang="zh-CN" sz="1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endParaRPr lang="en-US" altLang="zh-CN" sz="1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endParaRPr lang="en-US" altLang="zh-CN" sz="1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endParaRPr lang="en-US" altLang="zh-CN" sz="1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endParaRPr lang="en-US" altLang="zh-CN" sz="1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ru-RU" altLang="zh-CN" b="1" dirty="0">
                  <a:solidFill>
                    <a:schemeClr val="accent5">
                      <a:lumMod val="75000"/>
                    </a:schemeClr>
                  </a:solidFill>
                  <a:latin typeface="Cambria" pitchFamily="18" charset="0"/>
                  <a:ea typeface="Cambria" pitchFamily="18" charset="0"/>
                  <a:cs typeface="+mn-ea"/>
                  <a:sym typeface="Arial" panose="020B0604020202020204" pitchFamily="34" charset="0"/>
                </a:rPr>
                <a:t>Индикаторы ЦУР</a:t>
              </a:r>
            </a:p>
            <a:p>
              <a:pPr algn="ctr">
                <a:defRPr/>
              </a:pPr>
              <a:endParaRPr lang="en-US" altLang="zh-CN" sz="5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endParaRPr lang="ru-RU" altLang="zh-CN" sz="5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3EE5DBA-9D13-401B-8C93-392F95BE865C}"/>
                </a:ext>
              </a:extLst>
            </p:cNvPr>
            <p:cNvSpPr txBox="1"/>
            <p:nvPr/>
          </p:nvSpPr>
          <p:spPr>
            <a:xfrm>
              <a:off x="519987" y="2998867"/>
              <a:ext cx="3826612" cy="408413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 defTabSz="482600">
                <a:defRPr/>
              </a:pPr>
              <a:r>
                <a:rPr lang="ru-RU" altLang="zh-CN" sz="1600" b="1" dirty="0">
                  <a:solidFill>
                    <a:schemeClr val="accent4">
                      <a:lumMod val="75000"/>
                    </a:schemeClr>
                  </a:solidFill>
                  <a:latin typeface="Cambria" pitchFamily="18" charset="0"/>
                  <a:ea typeface="Cambria" pitchFamily="18" charset="0"/>
                  <a:cs typeface="+mn-ea"/>
                  <a:sym typeface="Arial" panose="020B0604020202020204" pitchFamily="34" charset="0"/>
                </a:rPr>
                <a:t>По ранней диагностике расстройств аутистического спектра</a:t>
              </a:r>
              <a:endParaRPr lang="en-US" altLang="zh-CN" sz="1600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5A90DDE-B88D-4A82-82D7-1F70C2051B33}"/>
                </a:ext>
              </a:extLst>
            </p:cNvPr>
            <p:cNvSpPr txBox="1"/>
            <p:nvPr/>
          </p:nvSpPr>
          <p:spPr>
            <a:xfrm>
              <a:off x="519987" y="4405422"/>
              <a:ext cx="4001470" cy="45946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ru-RU" altLang="zh-CN" b="1" dirty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  <a:cs typeface="+mn-ea"/>
                  <a:sym typeface="Arial" panose="020B0604020202020204" pitchFamily="34" charset="0"/>
                </a:rPr>
                <a:t>Мониторинг физической активности</a:t>
              </a:r>
              <a:endParaRPr lang="en-US" altLang="zh-CN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602B21AD-EC55-44B3-A863-35EB1A948E77}"/>
                </a:ext>
              </a:extLst>
            </p:cNvPr>
            <p:cNvSpPr txBox="1"/>
            <p:nvPr/>
          </p:nvSpPr>
          <p:spPr>
            <a:xfrm>
              <a:off x="7644280" y="4387121"/>
              <a:ext cx="3908001" cy="459465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ru-RU" altLang="zh-CN" b="1" dirty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ea typeface="Cambria" pitchFamily="18" charset="0"/>
                  <a:cs typeface="+mn-ea"/>
                  <a:sym typeface="Arial" panose="020B0604020202020204" pitchFamily="34" charset="0"/>
                </a:rPr>
                <a:t>АИС «Учреждений санитарно-эпидемиологической службы»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9133BE-B33D-4DC2-9815-F7EDD1B12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151" y="2132856"/>
            <a:ext cx="804764" cy="8097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908E5F-EB44-48E5-B37C-21DFD51B9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80" y="1295516"/>
            <a:ext cx="854915" cy="8668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B73FA5-1F8D-493D-B7BF-64DC8FA9D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792" y="2996952"/>
            <a:ext cx="739713" cy="7549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C8F53AA-6D96-49B9-84B2-101DC4B6A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016" y="1295516"/>
            <a:ext cx="807271" cy="82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A293529-CEEB-458E-A5EE-80B72FC665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4876" y="2148202"/>
            <a:ext cx="771124" cy="7509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74D211C-A7DE-4A85-A7F7-C843E0C9E2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4874" y="2961040"/>
            <a:ext cx="800541" cy="75095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C6856CE-7287-4ABE-A6DD-F024764FDF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7896" y="3861048"/>
            <a:ext cx="792000" cy="7895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BEC56DB-2911-4828-8CEF-427A4D2E08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0096" y="3789040"/>
            <a:ext cx="836448" cy="82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85C7D25-C48A-4450-BFF8-A14B5B905F17}"/>
              </a:ext>
            </a:extLst>
          </p:cNvPr>
          <p:cNvSpPr txBox="1"/>
          <p:nvPr/>
        </p:nvSpPr>
        <p:spPr>
          <a:xfrm>
            <a:off x="6951051" y="4817913"/>
            <a:ext cx="4330587" cy="43088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endParaRPr lang="ru-RU" altLang="zh-CN" sz="500" b="1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  <a:cs typeface="+mn-ea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ru-RU" altLang="zh-C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rPr>
              <a:t>Детский канцер - субрегистр</a:t>
            </a:r>
          </a:p>
          <a:p>
            <a:pPr algn="ctr">
              <a:defRPr/>
            </a:pPr>
            <a:endParaRPr lang="en-US" sz="500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0832A5-0533-48BB-AB2D-7A2CCF7E27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8523" y="4619356"/>
            <a:ext cx="849872" cy="82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CD42864-8650-4CA1-9059-9DB03483256E}"/>
              </a:ext>
            </a:extLst>
          </p:cNvPr>
          <p:cNvSpPr txBox="1"/>
          <p:nvPr/>
        </p:nvSpPr>
        <p:spPr>
          <a:xfrm>
            <a:off x="701123" y="4819986"/>
            <a:ext cx="4679276" cy="43088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endParaRPr lang="ru-RU" altLang="zh-CN" sz="500" b="1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  <a:cs typeface="+mn-ea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rPr>
              <a:t>Formed (</a:t>
            </a:r>
            <a:r>
              <a:rPr lang="ru-RU" altLang="zh-C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rPr>
              <a:t>НПА</a:t>
            </a:r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rPr>
              <a:t>)</a:t>
            </a:r>
            <a:endParaRPr lang="ru-RU" altLang="zh-CN" b="1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  <a:cs typeface="+mn-ea"/>
              <a:sym typeface="Arial" panose="020B0604020202020204" pitchFamily="34" charset="0"/>
            </a:endParaRPr>
          </a:p>
          <a:p>
            <a:pPr algn="ctr">
              <a:defRPr/>
            </a:pPr>
            <a:endParaRPr lang="en-US" sz="500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98D564-0DB7-4C73-976A-4C81DF27A7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1905" y="4605732"/>
            <a:ext cx="836448" cy="8295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52EA51C-66EB-4C1F-9105-091E67E5E0FA}"/>
              </a:ext>
            </a:extLst>
          </p:cNvPr>
          <p:cNvSpPr txBox="1"/>
          <p:nvPr/>
        </p:nvSpPr>
        <p:spPr>
          <a:xfrm>
            <a:off x="3873841" y="58025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rPr>
              <a:t>База высокотехнологичного оборудования </a:t>
            </a:r>
            <a:r>
              <a:rPr lang="en-US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  <a:cs typeface="+mn-ea"/>
                <a:sym typeface="Arial" panose="020B0604020202020204" pitchFamily="34" charset="0"/>
              </a:rPr>
              <a:t>on-line</a:t>
            </a:r>
            <a:endParaRPr lang="ru-BY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D8EC82-6AE7-452B-BD3F-F9CD94E089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3713" y="5648012"/>
            <a:ext cx="830623" cy="68495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B9177CC-A472-415C-83AA-190AED36A13B}"/>
              </a:ext>
            </a:extLst>
          </p:cNvPr>
          <p:cNvSpPr/>
          <p:nvPr/>
        </p:nvSpPr>
        <p:spPr>
          <a:xfrm>
            <a:off x="0" y="0"/>
            <a:ext cx="12192000" cy="683561"/>
          </a:xfrm>
          <a:prstGeom prst="rect">
            <a:avLst/>
          </a:prstGeom>
          <a:solidFill>
            <a:srgbClr val="2D7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4" descr="Министерство здравоохранения Республики Беларусь — Официальные  геральдические символы Республики Беларусь">
            <a:extLst>
              <a:ext uri="{FF2B5EF4-FFF2-40B4-BE49-F238E27FC236}">
                <a16:creationId xmlns:a16="http://schemas.microsoft.com/office/drawing/2014/main" id="{167C3CC6-6E28-449B-8A54-906E22B4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898" y="-151481"/>
            <a:ext cx="612955" cy="9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7AC9D93-C0E5-4C96-9B70-C931014E9B5B}"/>
              </a:ext>
            </a:extLst>
          </p:cNvPr>
          <p:cNvSpPr txBox="1"/>
          <p:nvPr/>
        </p:nvSpPr>
        <p:spPr>
          <a:xfrm>
            <a:off x="1089024" y="123936"/>
            <a:ext cx="9958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ОСНОВНЫЕ РАЗРАБАТЫВАЕМЫЕ ИНФОРМАЦИОННЫЕ СИСТЕМЫ</a:t>
            </a:r>
            <a:endParaRPr lang="ru-RU" sz="24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4" descr="РНПЦ МТ - Главная">
            <a:extLst>
              <a:ext uri="{FF2B5EF4-FFF2-40B4-BE49-F238E27FC236}">
                <a16:creationId xmlns:a16="http://schemas.microsoft.com/office/drawing/2014/main" id="{F7814BF0-ADDA-44FC-B74D-DD9517A6C8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223" y="5457755"/>
            <a:ext cx="926626" cy="92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Номер слайда 3">
            <a:extLst>
              <a:ext uri="{FF2B5EF4-FFF2-40B4-BE49-F238E27FC236}">
                <a16:creationId xmlns:a16="http://schemas.microsoft.com/office/drawing/2014/main" id="{DB296DB8-367E-4207-876A-7580528F2000}"/>
              </a:ext>
            </a:extLst>
          </p:cNvPr>
          <p:cNvSpPr txBox="1">
            <a:spLocks/>
          </p:cNvSpPr>
          <p:nvPr/>
        </p:nvSpPr>
        <p:spPr>
          <a:xfrm>
            <a:off x="11438891" y="6268987"/>
            <a:ext cx="31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C00000"/>
                </a:solidFill>
              </a:rPr>
              <a:t>8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FE5C85-DEDE-47D1-8E63-AE051E0B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3301" y="5807925"/>
            <a:ext cx="683339" cy="365125"/>
          </a:xfrm>
        </p:spPr>
        <p:txBody>
          <a:bodyPr/>
          <a:lstStyle/>
          <a:p>
            <a:fld id="{201E3C76-BC05-405D-8E6B-581B33D0C80D}" type="slidenum">
              <a:rPr lang="ru-RU" sz="16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fld>
            <a:endParaRPr lang="ru-RU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B9177CC-A472-415C-83AA-190AED36A13B}"/>
              </a:ext>
            </a:extLst>
          </p:cNvPr>
          <p:cNvSpPr/>
          <p:nvPr/>
        </p:nvSpPr>
        <p:spPr>
          <a:xfrm>
            <a:off x="0" y="0"/>
            <a:ext cx="12192000" cy="683561"/>
          </a:xfrm>
          <a:prstGeom prst="rect">
            <a:avLst/>
          </a:prstGeom>
          <a:solidFill>
            <a:srgbClr val="2D7A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4" descr="Министерство здравоохранения Республики Беларусь — Официальные  геральдические символы Республики Беларусь">
            <a:extLst>
              <a:ext uri="{FF2B5EF4-FFF2-40B4-BE49-F238E27FC236}">
                <a16:creationId xmlns:a16="http://schemas.microsoft.com/office/drawing/2014/main" id="{167C3CC6-6E28-449B-8A54-906E22B4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898" y="-151481"/>
            <a:ext cx="612955" cy="9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7AC9D93-C0E5-4C96-9B70-C931014E9B5B}"/>
              </a:ext>
            </a:extLst>
          </p:cNvPr>
          <p:cNvSpPr txBox="1"/>
          <p:nvPr/>
        </p:nvSpPr>
        <p:spPr>
          <a:xfrm>
            <a:off x="1089024" y="123936"/>
            <a:ext cx="9958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ПРАВОВЫЕ ОСНОВЫ ДЕЯТЕЛЬНОСТИ ОПЕРАТОРА ЦИСЗ</a:t>
            </a:r>
            <a:endParaRPr lang="ru-RU" sz="24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Номер слайда 3">
            <a:extLst>
              <a:ext uri="{FF2B5EF4-FFF2-40B4-BE49-F238E27FC236}">
                <a16:creationId xmlns:a16="http://schemas.microsoft.com/office/drawing/2014/main" id="{DB296DB8-367E-4207-876A-7580528F2000}"/>
              </a:ext>
            </a:extLst>
          </p:cNvPr>
          <p:cNvSpPr txBox="1">
            <a:spLocks/>
          </p:cNvSpPr>
          <p:nvPr/>
        </p:nvSpPr>
        <p:spPr>
          <a:xfrm>
            <a:off x="11438891" y="6268987"/>
            <a:ext cx="31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8DE822C-6DED-4892-8AE1-03CA8A01678D}"/>
              </a:ext>
            </a:extLst>
          </p:cNvPr>
          <p:cNvSpPr/>
          <p:nvPr/>
        </p:nvSpPr>
        <p:spPr>
          <a:xfrm>
            <a:off x="894255" y="856423"/>
            <a:ext cx="10348196" cy="128240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565"/>
              </a:spcAft>
            </a:pPr>
            <a:r>
              <a:rPr lang="ru-RU" sz="16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Распоряжение 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Президента Республики Беларусь от 8 января 2024 г. № 6рп «О централизованной информационной системе здравоохранения»</a:t>
            </a:r>
          </a:p>
          <a:p>
            <a:pPr>
              <a:spcAft>
                <a:spcPts val="1565"/>
              </a:spcAft>
            </a:pPr>
            <a:r>
              <a:rPr lang="ru-RU" sz="16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мероприятий</a:t>
            </a:r>
            <a:r>
              <a:rPr lang="ru-RU" sz="16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его реализации от 30 января 2024 , утвержденный заместителем Премьер-министра Республики Беларусь Петришенко И.В.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3C2D89-803C-4841-9C83-D1580DFD8AA3}"/>
              </a:ext>
            </a:extLst>
          </p:cNvPr>
          <p:cNvSpPr txBox="1"/>
          <p:nvPr/>
        </p:nvSpPr>
        <p:spPr>
          <a:xfrm>
            <a:off x="2751132" y="2688867"/>
            <a:ext cx="6689735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Ответственные исполнители: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здравоохранения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заказчик;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Агентство </a:t>
            </a:r>
            <a:r>
              <a:rPr lang="ru-RU" sz="16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сервисизации</a:t>
            </a:r>
            <a:r>
              <a:rPr lang="ru-RU" sz="16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реинжиниринга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генподрядчик;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ОИПИ НАН Беларуси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субподрядчик;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РУП «Белтелеком»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инфраструктурный оператор;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 «РНПЦ МТ»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оператор ЦИСЗ.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FFB8BFA-3A0A-479A-A369-F9689B03548C}"/>
              </a:ext>
            </a:extLst>
          </p:cNvPr>
          <p:cNvSpPr/>
          <p:nvPr/>
        </p:nvSpPr>
        <p:spPr>
          <a:xfrm>
            <a:off x="928175" y="4849611"/>
            <a:ext cx="10280355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565"/>
              </a:spcAft>
            </a:pPr>
            <a:r>
              <a:rPr lang="ru-RU" sz="16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</a:t>
            </a:r>
            <a:r>
              <a:rPr lang="ru-RU" sz="16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здравоохранения Республики Беларусь от 1 февраля 2024  № 21          «Об операторе централизованной информационной системы здравоохранения» государственное учреждение «Республиканский научно-практический центр медицинских технологий, информатизации, управления и экономики здравоохранения» определено оператором централизованной информационной системы здравоохранения </a:t>
            </a:r>
            <a:r>
              <a:rPr lang="ru-RU" sz="16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</a:t>
            </a:r>
            <a:r>
              <a:rPr lang="ru-RU" sz="16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0" name="Стрелка: вправо 19">
            <a:extLst>
              <a:ext uri="{FF2B5EF4-FFF2-40B4-BE49-F238E27FC236}">
                <a16:creationId xmlns:a16="http://schemas.microsoft.com/office/drawing/2014/main" id="{A2013F72-E09B-4497-AF51-7F31AB1B6DCB}"/>
              </a:ext>
            </a:extLst>
          </p:cNvPr>
          <p:cNvSpPr/>
          <p:nvPr/>
        </p:nvSpPr>
        <p:spPr>
          <a:xfrm rot="5400000">
            <a:off x="5868327" y="2341331"/>
            <a:ext cx="400050" cy="18607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: вправо 19">
            <a:extLst>
              <a:ext uri="{FF2B5EF4-FFF2-40B4-BE49-F238E27FC236}">
                <a16:creationId xmlns:a16="http://schemas.microsoft.com/office/drawing/2014/main" id="{A2013F72-E09B-4497-AF51-7F31AB1B6DCB}"/>
              </a:ext>
            </a:extLst>
          </p:cNvPr>
          <p:cNvSpPr/>
          <p:nvPr/>
        </p:nvSpPr>
        <p:spPr>
          <a:xfrm rot="5400000">
            <a:off x="5868326" y="4461033"/>
            <a:ext cx="400050" cy="18607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FA9ABDE-61C0-487D-BDE4-7E7AFCAC3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4" t="1861" r="6483"/>
          <a:stretch/>
        </p:blipFill>
        <p:spPr>
          <a:xfrm>
            <a:off x="515389" y="2887650"/>
            <a:ext cx="1841627" cy="117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5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1313</Words>
  <Application>Microsoft Office PowerPoint</Application>
  <PresentationFormat>Широкоэкранный</PresentationFormat>
  <Paragraphs>200</Paragraphs>
  <Slides>14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Tahoma</vt:lpstr>
      <vt:lpstr>Wingdings</vt:lpstr>
      <vt:lpstr>Office Theme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Глобальная цель цифрового развития здравоохранения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 Семен Максимович</dc:creator>
  <cp:lastModifiedBy>Гончаров Владислав Игоревич</cp:lastModifiedBy>
  <cp:revision>32</cp:revision>
  <dcterms:created xsi:type="dcterms:W3CDTF">2024-05-28T08:39:08Z</dcterms:created>
  <dcterms:modified xsi:type="dcterms:W3CDTF">2024-07-12T08:33:55Z</dcterms:modified>
</cp:coreProperties>
</file>