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85" r:id="rId2"/>
  </p:sldMasterIdLst>
  <p:notesMasterIdLst>
    <p:notesMasterId r:id="rId14"/>
  </p:notesMasterIdLst>
  <p:handoutMasterIdLst>
    <p:handoutMasterId r:id="rId15"/>
  </p:handoutMasterIdLst>
  <p:sldIdLst>
    <p:sldId id="483" r:id="rId3"/>
    <p:sldId id="475" r:id="rId4"/>
    <p:sldId id="488" r:id="rId5"/>
    <p:sldId id="479" r:id="rId6"/>
    <p:sldId id="485" r:id="rId7"/>
    <p:sldId id="486" r:id="rId8"/>
    <p:sldId id="476" r:id="rId9"/>
    <p:sldId id="477" r:id="rId10"/>
    <p:sldId id="489" r:id="rId11"/>
    <p:sldId id="487" r:id="rId12"/>
    <p:sldId id="490" r:id="rId13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88AC"/>
    <a:srgbClr val="FACEDD"/>
    <a:srgbClr val="EC407A"/>
    <a:srgbClr val="EE5186"/>
    <a:srgbClr val="E46C0A"/>
    <a:srgbClr val="4F81BD"/>
    <a:srgbClr val="0B57A5"/>
    <a:srgbClr val="E1E7ED"/>
    <a:srgbClr val="852AF7"/>
    <a:srgbClr val="38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0" autoAdjust="0"/>
    <p:restoredTop sz="94660" autoAdjust="0"/>
  </p:normalViewPr>
  <p:slideViewPr>
    <p:cSldViewPr showGuides="1">
      <p:cViewPr varScale="1">
        <p:scale>
          <a:sx n="142" d="100"/>
          <a:sy n="142" d="100"/>
        </p:scale>
        <p:origin x="252" y="114"/>
      </p:cViewPr>
      <p:guideLst>
        <p:guide orient="horz" pos="1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FA051-A78D-41B9-97C2-4BAC9FFAAA7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A263E-3F6E-46EE-BE1D-362AD5AC7765}">
      <dgm:prSet phldrT="[Текст]"/>
      <dgm:spPr/>
      <dgm:t>
        <a:bodyPr/>
        <a:lstStyle/>
        <a:p>
          <a:r>
            <a:rPr lang="ru-RU" dirty="0"/>
            <a:t> 5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февраля 2024</a:t>
          </a:r>
        </a:p>
      </dgm:t>
    </dgm:pt>
    <dgm:pt modelId="{6F42496B-5CC2-48BB-831E-AF4B5CDC35C3}" type="parTrans" cxnId="{C849EFA3-620A-460A-A89C-8C939C291880}">
      <dgm:prSet/>
      <dgm:spPr/>
      <dgm:t>
        <a:bodyPr/>
        <a:lstStyle/>
        <a:p>
          <a:endParaRPr lang="ru-RU"/>
        </a:p>
      </dgm:t>
    </dgm:pt>
    <dgm:pt modelId="{51B1F56F-39E5-4E10-B6A2-3BD50D7FFA76}" type="sibTrans" cxnId="{C849EFA3-620A-460A-A89C-8C939C291880}">
      <dgm:prSet/>
      <dgm:spPr/>
      <dgm:t>
        <a:bodyPr/>
        <a:lstStyle/>
        <a:p>
          <a:endParaRPr lang="ru-RU"/>
        </a:p>
      </dgm:t>
    </dgm:pt>
    <dgm:pt modelId="{60EA2EDA-0D4E-403A-8F78-4219E94F9806}">
      <dgm:prSet phldrT="[Текст]"/>
      <dgm:spPr/>
      <dgm:t>
        <a:bodyPr/>
        <a:lstStyle/>
        <a:p>
          <a:r>
            <a:rPr lang="ru-RU" b="0" i="0" u="none" strike="noStrike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Утверждение перечня организаций здравоохранения, подлежащих подключению к ЦИСЗ</a:t>
          </a:r>
          <a:endParaRPr lang="ru-RU" dirty="0"/>
        </a:p>
      </dgm:t>
    </dgm:pt>
    <dgm:pt modelId="{82090D71-8D98-4B1F-A176-443A2F0D4885}" type="parTrans" cxnId="{787036D8-8756-4033-AD4C-BA179B4E4694}">
      <dgm:prSet/>
      <dgm:spPr/>
      <dgm:t>
        <a:bodyPr/>
        <a:lstStyle/>
        <a:p>
          <a:endParaRPr lang="ru-RU"/>
        </a:p>
      </dgm:t>
    </dgm:pt>
    <dgm:pt modelId="{CB1E13C6-1176-4E3D-A3D4-6E2877734A9C}" type="sibTrans" cxnId="{787036D8-8756-4033-AD4C-BA179B4E4694}">
      <dgm:prSet/>
      <dgm:spPr/>
      <dgm:t>
        <a:bodyPr/>
        <a:lstStyle/>
        <a:p>
          <a:endParaRPr lang="ru-RU"/>
        </a:p>
      </dgm:t>
    </dgm:pt>
    <dgm:pt modelId="{C972BECA-D106-4E74-A45E-E66B4C306F52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20 февраля 2024</a:t>
          </a:r>
        </a:p>
      </dgm:t>
    </dgm:pt>
    <dgm:pt modelId="{2EFC83D3-7F42-4041-B774-6A71841CB918}" type="parTrans" cxnId="{7E0461DB-36A0-4BD7-8E71-F06CD55E1CDE}">
      <dgm:prSet/>
      <dgm:spPr/>
      <dgm:t>
        <a:bodyPr/>
        <a:lstStyle/>
        <a:p>
          <a:endParaRPr lang="ru-RU"/>
        </a:p>
      </dgm:t>
    </dgm:pt>
    <dgm:pt modelId="{4411370D-24C3-47E8-8926-8C2A4D8E4EC1}" type="sibTrans" cxnId="{7E0461DB-36A0-4BD7-8E71-F06CD55E1CDE}">
      <dgm:prSet/>
      <dgm:spPr/>
      <dgm:t>
        <a:bodyPr/>
        <a:lstStyle/>
        <a:p>
          <a:endParaRPr lang="ru-RU"/>
        </a:p>
      </dgm:t>
    </dgm:pt>
    <dgm:pt modelId="{E062CFC8-1C20-46CB-9E9E-D8688E14D773}">
      <dgm:prSet phldrT="[Текст]"/>
      <dgm:spPr/>
      <dgm:t>
        <a:bodyPr/>
        <a:lstStyle/>
        <a:p>
          <a:r>
            <a:rPr lang="ru-RU" b="0" i="0" u="none" strike="noStrike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Разработка технических требований к сети электросвязи и услугам с ее использованием для обеспечения доступа организаций здравоохранения к ЦИСЗ</a:t>
          </a:r>
          <a:endParaRPr lang="ru-RU" dirty="0"/>
        </a:p>
      </dgm:t>
    </dgm:pt>
    <dgm:pt modelId="{B7C0A3A8-C1D2-43B0-91E5-F36F1213F77F}" type="parTrans" cxnId="{94B94DEE-51C3-40CB-87F3-DEC57DC0854E}">
      <dgm:prSet/>
      <dgm:spPr/>
      <dgm:t>
        <a:bodyPr/>
        <a:lstStyle/>
        <a:p>
          <a:endParaRPr lang="ru-RU"/>
        </a:p>
      </dgm:t>
    </dgm:pt>
    <dgm:pt modelId="{3DA3F1BA-1A47-40FA-B46C-67FD91CBB82D}" type="sibTrans" cxnId="{94B94DEE-51C3-40CB-87F3-DEC57DC0854E}">
      <dgm:prSet/>
      <dgm:spPr/>
      <dgm:t>
        <a:bodyPr/>
        <a:lstStyle/>
        <a:p>
          <a:endParaRPr lang="ru-RU"/>
        </a:p>
      </dgm:t>
    </dgm:pt>
    <dgm:pt modelId="{64EB228B-A225-48FF-BE78-86FF73137BC7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1 марта 2024 </a:t>
          </a:r>
        </a:p>
      </dgm:t>
    </dgm:pt>
    <dgm:pt modelId="{9498B9BC-4939-4CDE-B6F9-D9D48B099C9F}" type="parTrans" cxnId="{CC9CF9E4-7249-41B6-90A7-519BF1B638FF}">
      <dgm:prSet/>
      <dgm:spPr/>
      <dgm:t>
        <a:bodyPr/>
        <a:lstStyle/>
        <a:p>
          <a:endParaRPr lang="ru-RU"/>
        </a:p>
      </dgm:t>
    </dgm:pt>
    <dgm:pt modelId="{00A29DB2-B5D9-40C3-A332-B25B6F25F46C}" type="sibTrans" cxnId="{CC9CF9E4-7249-41B6-90A7-519BF1B638FF}">
      <dgm:prSet/>
      <dgm:spPr/>
      <dgm:t>
        <a:bodyPr/>
        <a:lstStyle/>
        <a:p>
          <a:endParaRPr lang="ru-RU"/>
        </a:p>
      </dgm:t>
    </dgm:pt>
    <dgm:pt modelId="{EDCD1DA7-EE85-412A-9D2B-BEA6EF02F787}">
      <dgm:prSet phldrT="[Текст]"/>
      <dgm:spPr/>
      <dgm:t>
        <a:bodyPr/>
        <a:lstStyle/>
        <a:p>
          <a:r>
            <a:rPr lang="ru-RU" b="0" i="0" u="none" strike="noStrike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Формирование перечня услуг и тарифов в соответствии с частью 2 распоряжения Президента Республики Беларусь от 8 января 2024 г. №6рп</a:t>
          </a:r>
          <a:endParaRPr lang="ru-RU" dirty="0"/>
        </a:p>
      </dgm:t>
    </dgm:pt>
    <dgm:pt modelId="{906AE49F-3242-4776-92E5-18168E534B75}" type="parTrans" cxnId="{1216D706-B6F2-470D-92F3-BC34E3E65074}">
      <dgm:prSet/>
      <dgm:spPr/>
      <dgm:t>
        <a:bodyPr/>
        <a:lstStyle/>
        <a:p>
          <a:endParaRPr lang="ru-RU"/>
        </a:p>
      </dgm:t>
    </dgm:pt>
    <dgm:pt modelId="{0257154B-47AF-4503-B03C-B48B9CC569A0}" type="sibTrans" cxnId="{1216D706-B6F2-470D-92F3-BC34E3E65074}">
      <dgm:prSet/>
      <dgm:spPr/>
      <dgm:t>
        <a:bodyPr/>
        <a:lstStyle/>
        <a:p>
          <a:endParaRPr lang="ru-RU"/>
        </a:p>
      </dgm:t>
    </dgm:pt>
    <dgm:pt modelId="{2F561004-6954-44DC-8DF0-40BD4FF6E95B}" type="pres">
      <dgm:prSet presAssocID="{CEEFA051-A78D-41B9-97C2-4BAC9FFAAA73}" presName="linearFlow" presStyleCnt="0">
        <dgm:presLayoutVars>
          <dgm:dir/>
          <dgm:animLvl val="lvl"/>
          <dgm:resizeHandles val="exact"/>
        </dgm:presLayoutVars>
      </dgm:prSet>
      <dgm:spPr/>
    </dgm:pt>
    <dgm:pt modelId="{92519771-1090-4FB4-9295-6BC8FAE742B2}" type="pres">
      <dgm:prSet presAssocID="{7B1A263E-3F6E-46EE-BE1D-362AD5AC7765}" presName="composite" presStyleCnt="0"/>
      <dgm:spPr/>
    </dgm:pt>
    <dgm:pt modelId="{09482233-55A6-4036-BCD8-D0B12ECF7AE2}" type="pres">
      <dgm:prSet presAssocID="{7B1A263E-3F6E-46EE-BE1D-362AD5AC776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73464B1-275E-43C9-A0D0-4A6C6EECEDA9}" type="pres">
      <dgm:prSet presAssocID="{7B1A263E-3F6E-46EE-BE1D-362AD5AC7765}" presName="parSh" presStyleLbl="node1" presStyleIdx="0" presStyleCnt="3"/>
      <dgm:spPr/>
    </dgm:pt>
    <dgm:pt modelId="{A7182D1B-993D-4A14-9B72-B2C2908D1833}" type="pres">
      <dgm:prSet presAssocID="{7B1A263E-3F6E-46EE-BE1D-362AD5AC7765}" presName="desTx" presStyleLbl="fgAcc1" presStyleIdx="0" presStyleCnt="3" custScaleY="93376" custLinFactNeighborY="-4664">
        <dgm:presLayoutVars>
          <dgm:bulletEnabled val="1"/>
        </dgm:presLayoutVars>
      </dgm:prSet>
      <dgm:spPr/>
    </dgm:pt>
    <dgm:pt modelId="{73CD69BA-B95E-4F63-ADD9-B9262BD93D0F}" type="pres">
      <dgm:prSet presAssocID="{51B1F56F-39E5-4E10-B6A2-3BD50D7FFA76}" presName="sibTrans" presStyleLbl="sibTrans2D1" presStyleIdx="0" presStyleCnt="2"/>
      <dgm:spPr/>
    </dgm:pt>
    <dgm:pt modelId="{9371B942-90B0-4CEB-8A74-FFFDB5D9AD2B}" type="pres">
      <dgm:prSet presAssocID="{51B1F56F-39E5-4E10-B6A2-3BD50D7FFA76}" presName="connTx" presStyleLbl="sibTrans2D1" presStyleIdx="0" presStyleCnt="2"/>
      <dgm:spPr/>
    </dgm:pt>
    <dgm:pt modelId="{90E8FF5D-8596-497F-B7FC-AD2E28EB8FBC}" type="pres">
      <dgm:prSet presAssocID="{C972BECA-D106-4E74-A45E-E66B4C306F52}" presName="composite" presStyleCnt="0"/>
      <dgm:spPr/>
    </dgm:pt>
    <dgm:pt modelId="{A0BBE15B-8C36-460A-8FB9-F25383C91762}" type="pres">
      <dgm:prSet presAssocID="{C972BECA-D106-4E74-A45E-E66B4C306F5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97D7C2C-45CE-4DEF-8C65-F609143846DD}" type="pres">
      <dgm:prSet presAssocID="{C972BECA-D106-4E74-A45E-E66B4C306F52}" presName="parSh" presStyleLbl="node1" presStyleIdx="1" presStyleCnt="3"/>
      <dgm:spPr/>
    </dgm:pt>
    <dgm:pt modelId="{5532363E-F3DA-4424-BD76-BF2A6CBD6A31}" type="pres">
      <dgm:prSet presAssocID="{C972BECA-D106-4E74-A45E-E66B4C306F52}" presName="desTx" presStyleLbl="fgAcc1" presStyleIdx="1" presStyleCnt="3" custScaleY="93376" custLinFactNeighborY="-1772">
        <dgm:presLayoutVars>
          <dgm:bulletEnabled val="1"/>
        </dgm:presLayoutVars>
      </dgm:prSet>
      <dgm:spPr/>
    </dgm:pt>
    <dgm:pt modelId="{ABB74B5B-8AFF-478E-9CCE-5C407DDB6141}" type="pres">
      <dgm:prSet presAssocID="{4411370D-24C3-47E8-8926-8C2A4D8E4EC1}" presName="sibTrans" presStyleLbl="sibTrans2D1" presStyleIdx="1" presStyleCnt="2"/>
      <dgm:spPr/>
    </dgm:pt>
    <dgm:pt modelId="{7C245E2E-8DBA-4072-8FC3-FF7DAF77A4D9}" type="pres">
      <dgm:prSet presAssocID="{4411370D-24C3-47E8-8926-8C2A4D8E4EC1}" presName="connTx" presStyleLbl="sibTrans2D1" presStyleIdx="1" presStyleCnt="2"/>
      <dgm:spPr/>
    </dgm:pt>
    <dgm:pt modelId="{C6FD40AA-3FF6-4DF9-87D4-4FAB32EEBC89}" type="pres">
      <dgm:prSet presAssocID="{64EB228B-A225-48FF-BE78-86FF73137BC7}" presName="composite" presStyleCnt="0"/>
      <dgm:spPr/>
    </dgm:pt>
    <dgm:pt modelId="{C42403CE-BF25-48D3-AA4E-1C86A29CAED9}" type="pres">
      <dgm:prSet presAssocID="{64EB228B-A225-48FF-BE78-86FF73137BC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D30A375-CE6A-4957-8801-BA92D7DED96B}" type="pres">
      <dgm:prSet presAssocID="{64EB228B-A225-48FF-BE78-86FF73137BC7}" presName="parSh" presStyleLbl="node1" presStyleIdx="2" presStyleCnt="3"/>
      <dgm:spPr/>
    </dgm:pt>
    <dgm:pt modelId="{12CBEDBD-7404-47E2-AC7C-C26614CD849F}" type="pres">
      <dgm:prSet presAssocID="{64EB228B-A225-48FF-BE78-86FF73137BC7}" presName="desTx" presStyleLbl="fgAcc1" presStyleIdx="2" presStyleCnt="3" custScaleY="92259" custLinFactNeighborY="-5165">
        <dgm:presLayoutVars>
          <dgm:bulletEnabled val="1"/>
        </dgm:presLayoutVars>
      </dgm:prSet>
      <dgm:spPr/>
    </dgm:pt>
  </dgm:ptLst>
  <dgm:cxnLst>
    <dgm:cxn modelId="{1216D706-B6F2-470D-92F3-BC34E3E65074}" srcId="{64EB228B-A225-48FF-BE78-86FF73137BC7}" destId="{EDCD1DA7-EE85-412A-9D2B-BEA6EF02F787}" srcOrd="0" destOrd="0" parTransId="{906AE49F-3242-4776-92E5-18168E534B75}" sibTransId="{0257154B-47AF-4503-B03C-B48B9CC569A0}"/>
    <dgm:cxn modelId="{6556390C-8003-43A8-A679-250A09EFF9D4}" type="presOf" srcId="{64EB228B-A225-48FF-BE78-86FF73137BC7}" destId="{C42403CE-BF25-48D3-AA4E-1C86A29CAED9}" srcOrd="0" destOrd="0" presId="urn:microsoft.com/office/officeart/2005/8/layout/process3"/>
    <dgm:cxn modelId="{69471A0F-8E7D-4EBF-9807-2628E08150E1}" type="presOf" srcId="{C972BECA-D106-4E74-A45E-E66B4C306F52}" destId="{A0BBE15B-8C36-460A-8FB9-F25383C91762}" srcOrd="0" destOrd="0" presId="urn:microsoft.com/office/officeart/2005/8/layout/process3"/>
    <dgm:cxn modelId="{82D2A937-3A25-46A3-AADD-4BE21D0236F5}" type="presOf" srcId="{CEEFA051-A78D-41B9-97C2-4BAC9FFAAA73}" destId="{2F561004-6954-44DC-8DF0-40BD4FF6E95B}" srcOrd="0" destOrd="0" presId="urn:microsoft.com/office/officeart/2005/8/layout/process3"/>
    <dgm:cxn modelId="{60C38D3D-B38C-4D95-88DB-E50C3C23591F}" type="presOf" srcId="{60EA2EDA-0D4E-403A-8F78-4219E94F9806}" destId="{A7182D1B-993D-4A14-9B72-B2C2908D1833}" srcOrd="0" destOrd="0" presId="urn:microsoft.com/office/officeart/2005/8/layout/process3"/>
    <dgm:cxn modelId="{B46CA543-4138-40D9-B296-AFC05A4B3A11}" type="presOf" srcId="{51B1F56F-39E5-4E10-B6A2-3BD50D7FFA76}" destId="{73CD69BA-B95E-4F63-ADD9-B9262BD93D0F}" srcOrd="0" destOrd="0" presId="urn:microsoft.com/office/officeart/2005/8/layout/process3"/>
    <dgm:cxn modelId="{2537AA64-4C86-4855-93CA-98687E0F63AE}" type="presOf" srcId="{C972BECA-D106-4E74-A45E-E66B4C306F52}" destId="{F97D7C2C-45CE-4DEF-8C65-F609143846DD}" srcOrd="1" destOrd="0" presId="urn:microsoft.com/office/officeart/2005/8/layout/process3"/>
    <dgm:cxn modelId="{10519845-7987-474E-AD3F-6706A0F228B3}" type="presOf" srcId="{51B1F56F-39E5-4E10-B6A2-3BD50D7FFA76}" destId="{9371B942-90B0-4CEB-8A74-FFFDB5D9AD2B}" srcOrd="1" destOrd="0" presId="urn:microsoft.com/office/officeart/2005/8/layout/process3"/>
    <dgm:cxn modelId="{6518599F-F242-4E3C-A695-84A86AD5F663}" type="presOf" srcId="{E062CFC8-1C20-46CB-9E9E-D8688E14D773}" destId="{5532363E-F3DA-4424-BD76-BF2A6CBD6A31}" srcOrd="0" destOrd="0" presId="urn:microsoft.com/office/officeart/2005/8/layout/process3"/>
    <dgm:cxn modelId="{0DA38CA3-6080-4974-BC89-BD7AA2DAAEBF}" type="presOf" srcId="{4411370D-24C3-47E8-8926-8C2A4D8E4EC1}" destId="{ABB74B5B-8AFF-478E-9CCE-5C407DDB6141}" srcOrd="0" destOrd="0" presId="urn:microsoft.com/office/officeart/2005/8/layout/process3"/>
    <dgm:cxn modelId="{C849EFA3-620A-460A-A89C-8C939C291880}" srcId="{CEEFA051-A78D-41B9-97C2-4BAC9FFAAA73}" destId="{7B1A263E-3F6E-46EE-BE1D-362AD5AC7765}" srcOrd="0" destOrd="0" parTransId="{6F42496B-5CC2-48BB-831E-AF4B5CDC35C3}" sibTransId="{51B1F56F-39E5-4E10-B6A2-3BD50D7FFA76}"/>
    <dgm:cxn modelId="{35D3E2D1-5FF2-4035-9E0F-0594A3F573DA}" type="presOf" srcId="{EDCD1DA7-EE85-412A-9D2B-BEA6EF02F787}" destId="{12CBEDBD-7404-47E2-AC7C-C26614CD849F}" srcOrd="0" destOrd="0" presId="urn:microsoft.com/office/officeart/2005/8/layout/process3"/>
    <dgm:cxn modelId="{787036D8-8756-4033-AD4C-BA179B4E4694}" srcId="{7B1A263E-3F6E-46EE-BE1D-362AD5AC7765}" destId="{60EA2EDA-0D4E-403A-8F78-4219E94F9806}" srcOrd="0" destOrd="0" parTransId="{82090D71-8D98-4B1F-A176-443A2F0D4885}" sibTransId="{CB1E13C6-1176-4E3D-A3D4-6E2877734A9C}"/>
    <dgm:cxn modelId="{7E0461DB-36A0-4BD7-8E71-F06CD55E1CDE}" srcId="{CEEFA051-A78D-41B9-97C2-4BAC9FFAAA73}" destId="{C972BECA-D106-4E74-A45E-E66B4C306F52}" srcOrd="1" destOrd="0" parTransId="{2EFC83D3-7F42-4041-B774-6A71841CB918}" sibTransId="{4411370D-24C3-47E8-8926-8C2A4D8E4EC1}"/>
    <dgm:cxn modelId="{B7D151DB-6350-477B-97BA-E375536C74A3}" type="presOf" srcId="{7B1A263E-3F6E-46EE-BE1D-362AD5AC7765}" destId="{673464B1-275E-43C9-A0D0-4A6C6EECEDA9}" srcOrd="1" destOrd="0" presId="urn:microsoft.com/office/officeart/2005/8/layout/process3"/>
    <dgm:cxn modelId="{576610DF-19A8-4C7C-BD32-897986E58803}" type="presOf" srcId="{4411370D-24C3-47E8-8926-8C2A4D8E4EC1}" destId="{7C245E2E-8DBA-4072-8FC3-FF7DAF77A4D9}" srcOrd="1" destOrd="0" presId="urn:microsoft.com/office/officeart/2005/8/layout/process3"/>
    <dgm:cxn modelId="{CC9CF9E4-7249-41B6-90A7-519BF1B638FF}" srcId="{CEEFA051-A78D-41B9-97C2-4BAC9FFAAA73}" destId="{64EB228B-A225-48FF-BE78-86FF73137BC7}" srcOrd="2" destOrd="0" parTransId="{9498B9BC-4939-4CDE-B6F9-D9D48B099C9F}" sibTransId="{00A29DB2-B5D9-40C3-A332-B25B6F25F46C}"/>
    <dgm:cxn modelId="{07C7ABEA-796D-4932-9738-6E04716397D6}" type="presOf" srcId="{7B1A263E-3F6E-46EE-BE1D-362AD5AC7765}" destId="{09482233-55A6-4036-BCD8-D0B12ECF7AE2}" srcOrd="0" destOrd="0" presId="urn:microsoft.com/office/officeart/2005/8/layout/process3"/>
    <dgm:cxn modelId="{94B94DEE-51C3-40CB-87F3-DEC57DC0854E}" srcId="{C972BECA-D106-4E74-A45E-E66B4C306F52}" destId="{E062CFC8-1C20-46CB-9E9E-D8688E14D773}" srcOrd="0" destOrd="0" parTransId="{B7C0A3A8-C1D2-43B0-91E5-F36F1213F77F}" sibTransId="{3DA3F1BA-1A47-40FA-B46C-67FD91CBB82D}"/>
    <dgm:cxn modelId="{0B53BBF0-DA9E-42CC-AE51-F15BA87AE23B}" type="presOf" srcId="{64EB228B-A225-48FF-BE78-86FF73137BC7}" destId="{1D30A375-CE6A-4957-8801-BA92D7DED96B}" srcOrd="1" destOrd="0" presId="urn:microsoft.com/office/officeart/2005/8/layout/process3"/>
    <dgm:cxn modelId="{90F1D476-1D05-4EFA-9392-F5F66E93E4C3}" type="presParOf" srcId="{2F561004-6954-44DC-8DF0-40BD4FF6E95B}" destId="{92519771-1090-4FB4-9295-6BC8FAE742B2}" srcOrd="0" destOrd="0" presId="urn:microsoft.com/office/officeart/2005/8/layout/process3"/>
    <dgm:cxn modelId="{C8240A9B-BF0C-4771-9455-4155925BD3C3}" type="presParOf" srcId="{92519771-1090-4FB4-9295-6BC8FAE742B2}" destId="{09482233-55A6-4036-BCD8-D0B12ECF7AE2}" srcOrd="0" destOrd="0" presId="urn:microsoft.com/office/officeart/2005/8/layout/process3"/>
    <dgm:cxn modelId="{11A8A840-C70A-4147-A9EE-65F15E80F7F0}" type="presParOf" srcId="{92519771-1090-4FB4-9295-6BC8FAE742B2}" destId="{673464B1-275E-43C9-A0D0-4A6C6EECEDA9}" srcOrd="1" destOrd="0" presId="urn:microsoft.com/office/officeart/2005/8/layout/process3"/>
    <dgm:cxn modelId="{F147484F-F7C1-4205-965F-7BE6E14D4A58}" type="presParOf" srcId="{92519771-1090-4FB4-9295-6BC8FAE742B2}" destId="{A7182D1B-993D-4A14-9B72-B2C2908D1833}" srcOrd="2" destOrd="0" presId="urn:microsoft.com/office/officeart/2005/8/layout/process3"/>
    <dgm:cxn modelId="{F81DCF34-F656-49FD-98A2-93942B2CEF7C}" type="presParOf" srcId="{2F561004-6954-44DC-8DF0-40BD4FF6E95B}" destId="{73CD69BA-B95E-4F63-ADD9-B9262BD93D0F}" srcOrd="1" destOrd="0" presId="urn:microsoft.com/office/officeart/2005/8/layout/process3"/>
    <dgm:cxn modelId="{0C833FE2-CB63-4504-9A46-2FA62E50C3EA}" type="presParOf" srcId="{73CD69BA-B95E-4F63-ADD9-B9262BD93D0F}" destId="{9371B942-90B0-4CEB-8A74-FFFDB5D9AD2B}" srcOrd="0" destOrd="0" presId="urn:microsoft.com/office/officeart/2005/8/layout/process3"/>
    <dgm:cxn modelId="{72E932A0-09E8-4843-84C5-50728A1516F7}" type="presParOf" srcId="{2F561004-6954-44DC-8DF0-40BD4FF6E95B}" destId="{90E8FF5D-8596-497F-B7FC-AD2E28EB8FBC}" srcOrd="2" destOrd="0" presId="urn:microsoft.com/office/officeart/2005/8/layout/process3"/>
    <dgm:cxn modelId="{A4B8FA7A-59E0-4FA3-B686-B757C123CEDF}" type="presParOf" srcId="{90E8FF5D-8596-497F-B7FC-AD2E28EB8FBC}" destId="{A0BBE15B-8C36-460A-8FB9-F25383C91762}" srcOrd="0" destOrd="0" presId="urn:microsoft.com/office/officeart/2005/8/layout/process3"/>
    <dgm:cxn modelId="{6BBD350D-FB82-4723-9C4D-96C896BD2C45}" type="presParOf" srcId="{90E8FF5D-8596-497F-B7FC-AD2E28EB8FBC}" destId="{F97D7C2C-45CE-4DEF-8C65-F609143846DD}" srcOrd="1" destOrd="0" presId="urn:microsoft.com/office/officeart/2005/8/layout/process3"/>
    <dgm:cxn modelId="{78A8EDAC-80A0-4CCC-A1AC-B229EABDC5FA}" type="presParOf" srcId="{90E8FF5D-8596-497F-B7FC-AD2E28EB8FBC}" destId="{5532363E-F3DA-4424-BD76-BF2A6CBD6A31}" srcOrd="2" destOrd="0" presId="urn:microsoft.com/office/officeart/2005/8/layout/process3"/>
    <dgm:cxn modelId="{9C4CE4DA-AD26-4B32-8408-BB279CB144B5}" type="presParOf" srcId="{2F561004-6954-44DC-8DF0-40BD4FF6E95B}" destId="{ABB74B5B-8AFF-478E-9CCE-5C407DDB6141}" srcOrd="3" destOrd="0" presId="urn:microsoft.com/office/officeart/2005/8/layout/process3"/>
    <dgm:cxn modelId="{F2AB0C8C-7128-4F86-A04E-ADA69EB5B1A8}" type="presParOf" srcId="{ABB74B5B-8AFF-478E-9CCE-5C407DDB6141}" destId="{7C245E2E-8DBA-4072-8FC3-FF7DAF77A4D9}" srcOrd="0" destOrd="0" presId="urn:microsoft.com/office/officeart/2005/8/layout/process3"/>
    <dgm:cxn modelId="{AEEEC514-B62C-4CAE-A7A6-C614005DA68C}" type="presParOf" srcId="{2F561004-6954-44DC-8DF0-40BD4FF6E95B}" destId="{C6FD40AA-3FF6-4DF9-87D4-4FAB32EEBC89}" srcOrd="4" destOrd="0" presId="urn:microsoft.com/office/officeart/2005/8/layout/process3"/>
    <dgm:cxn modelId="{66C7FC95-B94B-4C2D-8E39-CCC42A59C823}" type="presParOf" srcId="{C6FD40AA-3FF6-4DF9-87D4-4FAB32EEBC89}" destId="{C42403CE-BF25-48D3-AA4E-1C86A29CAED9}" srcOrd="0" destOrd="0" presId="urn:microsoft.com/office/officeart/2005/8/layout/process3"/>
    <dgm:cxn modelId="{09BCCB3B-56E7-446E-BF3B-DC659C040E4D}" type="presParOf" srcId="{C6FD40AA-3FF6-4DF9-87D4-4FAB32EEBC89}" destId="{1D30A375-CE6A-4957-8801-BA92D7DED96B}" srcOrd="1" destOrd="0" presId="urn:microsoft.com/office/officeart/2005/8/layout/process3"/>
    <dgm:cxn modelId="{62875F61-458C-4A5A-BFA7-41E30BB75706}" type="presParOf" srcId="{C6FD40AA-3FF6-4DF9-87D4-4FAB32EEBC89}" destId="{12CBEDBD-7404-47E2-AC7C-C26614CD849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FA051-A78D-41B9-97C2-4BAC9FFAAA7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A263E-3F6E-46EE-BE1D-362AD5AC7765}">
      <dgm:prSet phldrT="[Текст]"/>
      <dgm:spPr/>
      <dgm:t>
        <a:bodyPr/>
        <a:lstStyle/>
        <a:p>
          <a:r>
            <a:rPr lang="ru-RU" dirty="0"/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7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апреля 2024г</a:t>
          </a:r>
        </a:p>
      </dgm:t>
    </dgm:pt>
    <dgm:pt modelId="{6F42496B-5CC2-48BB-831E-AF4B5CDC35C3}" type="parTrans" cxnId="{C849EFA3-620A-460A-A89C-8C939C291880}">
      <dgm:prSet/>
      <dgm:spPr/>
      <dgm:t>
        <a:bodyPr/>
        <a:lstStyle/>
        <a:p>
          <a:endParaRPr lang="ru-RU"/>
        </a:p>
      </dgm:t>
    </dgm:pt>
    <dgm:pt modelId="{51B1F56F-39E5-4E10-B6A2-3BD50D7FFA76}" type="sibTrans" cxnId="{C849EFA3-620A-460A-A89C-8C939C291880}">
      <dgm:prSet/>
      <dgm:spPr/>
      <dgm:t>
        <a:bodyPr/>
        <a:lstStyle/>
        <a:p>
          <a:endParaRPr lang="ru-RU"/>
        </a:p>
      </dgm:t>
    </dgm:pt>
    <dgm:pt modelId="{60EA2EDA-0D4E-403A-8F78-4219E94F9806}">
      <dgm:prSet phldrT="[Текст]"/>
      <dgm:spPr/>
      <dgm:t>
        <a:bodyPr/>
        <a:lstStyle/>
        <a:p>
          <a:r>
            <a:rPr lang="ru-RU" b="0" i="0" u="none" strike="noStrike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Установление Советом Министров РБ перечня услуг и тарифов в соответствии с частью 2 распоряжения Президента Республики Беларусь от 8 января 2024 г. №6рп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90D71-8D98-4B1F-A176-443A2F0D4885}" type="parTrans" cxnId="{787036D8-8756-4033-AD4C-BA179B4E4694}">
      <dgm:prSet/>
      <dgm:spPr/>
      <dgm:t>
        <a:bodyPr/>
        <a:lstStyle/>
        <a:p>
          <a:endParaRPr lang="ru-RU"/>
        </a:p>
      </dgm:t>
    </dgm:pt>
    <dgm:pt modelId="{CB1E13C6-1176-4E3D-A3D4-6E2877734A9C}" type="sibTrans" cxnId="{787036D8-8756-4033-AD4C-BA179B4E4694}">
      <dgm:prSet/>
      <dgm:spPr/>
      <dgm:t>
        <a:bodyPr/>
        <a:lstStyle/>
        <a:p>
          <a:endParaRPr lang="ru-RU"/>
        </a:p>
      </dgm:t>
    </dgm:pt>
    <dgm:pt modelId="{C972BECA-D106-4E74-A45E-E66B4C306F52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2024-2025</a:t>
          </a:r>
        </a:p>
      </dgm:t>
    </dgm:pt>
    <dgm:pt modelId="{2EFC83D3-7F42-4041-B774-6A71841CB918}" type="parTrans" cxnId="{7E0461DB-36A0-4BD7-8E71-F06CD55E1CDE}">
      <dgm:prSet/>
      <dgm:spPr/>
      <dgm:t>
        <a:bodyPr/>
        <a:lstStyle/>
        <a:p>
          <a:endParaRPr lang="ru-RU"/>
        </a:p>
      </dgm:t>
    </dgm:pt>
    <dgm:pt modelId="{4411370D-24C3-47E8-8926-8C2A4D8E4EC1}" type="sibTrans" cxnId="{7E0461DB-36A0-4BD7-8E71-F06CD55E1CDE}">
      <dgm:prSet/>
      <dgm:spPr/>
      <dgm:t>
        <a:bodyPr/>
        <a:lstStyle/>
        <a:p>
          <a:endParaRPr lang="ru-RU"/>
        </a:p>
      </dgm:t>
    </dgm:pt>
    <dgm:pt modelId="{E062CFC8-1C20-46CB-9E9E-D8688E14D773}">
      <dgm:prSet phldrT="[Текст]"/>
      <dgm:spPr/>
      <dgm:t>
        <a:bodyPr/>
        <a:lstStyle/>
        <a:p>
          <a:r>
            <a:rPr lang="ru-RU" b="0" i="0" u="none" strike="noStrike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Проведение процедур закупок услуг для обеспечения доступа организаций здравоохранения к ЦИСЗ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0A3A8-C1D2-43B0-91E5-F36F1213F77F}" type="parTrans" cxnId="{94B94DEE-51C3-40CB-87F3-DEC57DC0854E}">
      <dgm:prSet/>
      <dgm:spPr/>
      <dgm:t>
        <a:bodyPr/>
        <a:lstStyle/>
        <a:p>
          <a:endParaRPr lang="ru-RU"/>
        </a:p>
      </dgm:t>
    </dgm:pt>
    <dgm:pt modelId="{3DA3F1BA-1A47-40FA-B46C-67FD91CBB82D}" type="sibTrans" cxnId="{94B94DEE-51C3-40CB-87F3-DEC57DC0854E}">
      <dgm:prSet/>
      <dgm:spPr/>
      <dgm:t>
        <a:bodyPr/>
        <a:lstStyle/>
        <a:p>
          <a:endParaRPr lang="ru-RU"/>
        </a:p>
      </dgm:t>
    </dgm:pt>
    <dgm:pt modelId="{64EB228B-A225-48FF-BE78-86FF73137BC7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Согласно графику</a:t>
          </a:r>
        </a:p>
      </dgm:t>
    </dgm:pt>
    <dgm:pt modelId="{9498B9BC-4939-4CDE-B6F9-D9D48B099C9F}" type="parTrans" cxnId="{CC9CF9E4-7249-41B6-90A7-519BF1B638FF}">
      <dgm:prSet/>
      <dgm:spPr/>
      <dgm:t>
        <a:bodyPr/>
        <a:lstStyle/>
        <a:p>
          <a:endParaRPr lang="ru-RU"/>
        </a:p>
      </dgm:t>
    </dgm:pt>
    <dgm:pt modelId="{00A29DB2-B5D9-40C3-A332-B25B6F25F46C}" type="sibTrans" cxnId="{CC9CF9E4-7249-41B6-90A7-519BF1B638FF}">
      <dgm:prSet/>
      <dgm:spPr/>
      <dgm:t>
        <a:bodyPr/>
        <a:lstStyle/>
        <a:p>
          <a:endParaRPr lang="ru-RU"/>
        </a:p>
      </dgm:t>
    </dgm:pt>
    <dgm:pt modelId="{EDCD1DA7-EE85-412A-9D2B-BEA6EF02F787}">
      <dgm:prSet phldrT="[Текст]"/>
      <dgm:spPr/>
      <dgm:t>
        <a:bodyPr/>
        <a:lstStyle/>
        <a:p>
          <a:r>
            <a:rPr lang="ru-RU" b="0" i="0" u="none" strike="noStrike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сети электросвязи для доступа организаций здравоохранения к ЦИСЗ в соответствии с техническими требованиями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AE49F-3242-4776-92E5-18168E534B75}" type="parTrans" cxnId="{1216D706-B6F2-470D-92F3-BC34E3E65074}">
      <dgm:prSet/>
      <dgm:spPr/>
      <dgm:t>
        <a:bodyPr/>
        <a:lstStyle/>
        <a:p>
          <a:endParaRPr lang="ru-RU"/>
        </a:p>
      </dgm:t>
    </dgm:pt>
    <dgm:pt modelId="{0257154B-47AF-4503-B03C-B48B9CC569A0}" type="sibTrans" cxnId="{1216D706-B6F2-470D-92F3-BC34E3E65074}">
      <dgm:prSet/>
      <dgm:spPr/>
      <dgm:t>
        <a:bodyPr/>
        <a:lstStyle/>
        <a:p>
          <a:endParaRPr lang="ru-RU"/>
        </a:p>
      </dgm:t>
    </dgm:pt>
    <dgm:pt modelId="{85B13217-7C57-4EA4-B3AA-84EAD78DB58B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Согласно графику</a:t>
          </a:r>
        </a:p>
      </dgm:t>
    </dgm:pt>
    <dgm:pt modelId="{BC802753-B9C5-4042-B8DF-6001DF95C8AE}" type="parTrans" cxnId="{181ED2CB-FC2F-43FC-B4CC-B3DA73EC17F2}">
      <dgm:prSet/>
      <dgm:spPr/>
      <dgm:t>
        <a:bodyPr/>
        <a:lstStyle/>
        <a:p>
          <a:endParaRPr lang="ru-RU"/>
        </a:p>
      </dgm:t>
    </dgm:pt>
    <dgm:pt modelId="{07D80323-0FC5-4D42-81B4-98C494B7EFDA}" type="sibTrans" cxnId="{181ED2CB-FC2F-43FC-B4CC-B3DA73EC17F2}">
      <dgm:prSet/>
      <dgm:spPr/>
      <dgm:t>
        <a:bodyPr/>
        <a:lstStyle/>
        <a:p>
          <a:endParaRPr lang="ru-RU"/>
        </a:p>
      </dgm:t>
    </dgm:pt>
    <dgm:pt modelId="{0CD256A5-2232-4135-B180-443C452D07EA}">
      <dgm:prSet phldrT="[Текст]"/>
      <dgm:spPr/>
      <dgm:t>
        <a:bodyPr/>
        <a:lstStyle/>
        <a:p>
          <a:r>
            <a:rPr lang="ru-RU" b="0" i="0" u="none" strike="noStrike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Оказание услуг по предоставлению доступа к ЦИСЗ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9FE61-A9F9-4CF7-A988-D90E5408AD43}" type="parTrans" cxnId="{7EA7A9A2-8C29-4075-A199-1E11DFAC5E16}">
      <dgm:prSet/>
      <dgm:spPr/>
      <dgm:t>
        <a:bodyPr/>
        <a:lstStyle/>
        <a:p>
          <a:endParaRPr lang="ru-RU"/>
        </a:p>
      </dgm:t>
    </dgm:pt>
    <dgm:pt modelId="{CB616C3A-DA3C-4882-BA56-0BEDB14F04C7}" type="sibTrans" cxnId="{7EA7A9A2-8C29-4075-A199-1E11DFAC5E16}">
      <dgm:prSet/>
      <dgm:spPr/>
      <dgm:t>
        <a:bodyPr/>
        <a:lstStyle/>
        <a:p>
          <a:endParaRPr lang="ru-RU"/>
        </a:p>
      </dgm:t>
    </dgm:pt>
    <dgm:pt modelId="{E7B36E28-0519-4613-AF9C-067D1C0AF376}">
      <dgm:prSet/>
      <dgm:spPr/>
      <dgm:t>
        <a:bodyPr/>
        <a:lstStyle/>
        <a:p>
          <a:endParaRPr lang="ru-RU" b="0" i="0" u="none" strike="noStrike" dirty="0">
            <a:solidFill>
              <a:srgbClr val="1F4E78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CD8A0-0557-4553-BA37-AEC6D0C18A48}" type="parTrans" cxnId="{0F06C566-A7A5-4691-854E-99EA65C7B760}">
      <dgm:prSet/>
      <dgm:spPr/>
      <dgm:t>
        <a:bodyPr/>
        <a:lstStyle/>
        <a:p>
          <a:endParaRPr lang="ru-RU"/>
        </a:p>
      </dgm:t>
    </dgm:pt>
    <dgm:pt modelId="{A26FA82F-4BA8-4918-BCDC-218D4DDEEA86}" type="sibTrans" cxnId="{0F06C566-A7A5-4691-854E-99EA65C7B760}">
      <dgm:prSet/>
      <dgm:spPr/>
      <dgm:t>
        <a:bodyPr/>
        <a:lstStyle/>
        <a:p>
          <a:endParaRPr lang="ru-RU"/>
        </a:p>
      </dgm:t>
    </dgm:pt>
    <dgm:pt modelId="{2F561004-6954-44DC-8DF0-40BD4FF6E95B}" type="pres">
      <dgm:prSet presAssocID="{CEEFA051-A78D-41B9-97C2-4BAC9FFAAA73}" presName="linearFlow" presStyleCnt="0">
        <dgm:presLayoutVars>
          <dgm:dir/>
          <dgm:animLvl val="lvl"/>
          <dgm:resizeHandles val="exact"/>
        </dgm:presLayoutVars>
      </dgm:prSet>
      <dgm:spPr/>
    </dgm:pt>
    <dgm:pt modelId="{92519771-1090-4FB4-9295-6BC8FAE742B2}" type="pres">
      <dgm:prSet presAssocID="{7B1A263E-3F6E-46EE-BE1D-362AD5AC7765}" presName="composite" presStyleCnt="0"/>
      <dgm:spPr/>
    </dgm:pt>
    <dgm:pt modelId="{09482233-55A6-4036-BCD8-D0B12ECF7AE2}" type="pres">
      <dgm:prSet presAssocID="{7B1A263E-3F6E-46EE-BE1D-362AD5AC776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73464B1-275E-43C9-A0D0-4A6C6EECEDA9}" type="pres">
      <dgm:prSet presAssocID="{7B1A263E-3F6E-46EE-BE1D-362AD5AC7765}" presName="parSh" presStyleLbl="node1" presStyleIdx="0" presStyleCnt="4"/>
      <dgm:spPr/>
    </dgm:pt>
    <dgm:pt modelId="{A7182D1B-993D-4A14-9B72-B2C2908D1833}" type="pres">
      <dgm:prSet presAssocID="{7B1A263E-3F6E-46EE-BE1D-362AD5AC7765}" presName="desTx" presStyleLbl="fgAcc1" presStyleIdx="0" presStyleCnt="4" custScaleX="117103" custScaleY="100000" custLinFactNeighborY="-3961">
        <dgm:presLayoutVars>
          <dgm:bulletEnabled val="1"/>
        </dgm:presLayoutVars>
      </dgm:prSet>
      <dgm:spPr/>
    </dgm:pt>
    <dgm:pt modelId="{73CD69BA-B95E-4F63-ADD9-B9262BD93D0F}" type="pres">
      <dgm:prSet presAssocID="{51B1F56F-39E5-4E10-B6A2-3BD50D7FFA76}" presName="sibTrans" presStyleLbl="sibTrans2D1" presStyleIdx="0" presStyleCnt="3"/>
      <dgm:spPr/>
    </dgm:pt>
    <dgm:pt modelId="{9371B942-90B0-4CEB-8A74-FFFDB5D9AD2B}" type="pres">
      <dgm:prSet presAssocID="{51B1F56F-39E5-4E10-B6A2-3BD50D7FFA76}" presName="connTx" presStyleLbl="sibTrans2D1" presStyleIdx="0" presStyleCnt="3"/>
      <dgm:spPr/>
    </dgm:pt>
    <dgm:pt modelId="{90E8FF5D-8596-497F-B7FC-AD2E28EB8FBC}" type="pres">
      <dgm:prSet presAssocID="{C972BECA-D106-4E74-A45E-E66B4C306F52}" presName="composite" presStyleCnt="0"/>
      <dgm:spPr/>
    </dgm:pt>
    <dgm:pt modelId="{A0BBE15B-8C36-460A-8FB9-F25383C91762}" type="pres">
      <dgm:prSet presAssocID="{C972BECA-D106-4E74-A45E-E66B4C306F5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7D7C2C-45CE-4DEF-8C65-F609143846DD}" type="pres">
      <dgm:prSet presAssocID="{C972BECA-D106-4E74-A45E-E66B4C306F52}" presName="parSh" presStyleLbl="node1" presStyleIdx="1" presStyleCnt="4"/>
      <dgm:spPr/>
    </dgm:pt>
    <dgm:pt modelId="{5532363E-F3DA-4424-BD76-BF2A6CBD6A31}" type="pres">
      <dgm:prSet presAssocID="{C972BECA-D106-4E74-A45E-E66B4C306F52}" presName="desTx" presStyleLbl="fgAcc1" presStyleIdx="1" presStyleCnt="4" custScaleY="100000" custLinFactNeighborY="-3961">
        <dgm:presLayoutVars>
          <dgm:bulletEnabled val="1"/>
        </dgm:presLayoutVars>
      </dgm:prSet>
      <dgm:spPr/>
    </dgm:pt>
    <dgm:pt modelId="{ABB74B5B-8AFF-478E-9CCE-5C407DDB6141}" type="pres">
      <dgm:prSet presAssocID="{4411370D-24C3-47E8-8926-8C2A4D8E4EC1}" presName="sibTrans" presStyleLbl="sibTrans2D1" presStyleIdx="1" presStyleCnt="3"/>
      <dgm:spPr/>
    </dgm:pt>
    <dgm:pt modelId="{7C245E2E-8DBA-4072-8FC3-FF7DAF77A4D9}" type="pres">
      <dgm:prSet presAssocID="{4411370D-24C3-47E8-8926-8C2A4D8E4EC1}" presName="connTx" presStyleLbl="sibTrans2D1" presStyleIdx="1" presStyleCnt="3"/>
      <dgm:spPr/>
    </dgm:pt>
    <dgm:pt modelId="{C6FD40AA-3FF6-4DF9-87D4-4FAB32EEBC89}" type="pres">
      <dgm:prSet presAssocID="{64EB228B-A225-48FF-BE78-86FF73137BC7}" presName="composite" presStyleCnt="0"/>
      <dgm:spPr/>
    </dgm:pt>
    <dgm:pt modelId="{C42403CE-BF25-48D3-AA4E-1C86A29CAED9}" type="pres">
      <dgm:prSet presAssocID="{64EB228B-A225-48FF-BE78-86FF73137BC7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30A375-CE6A-4957-8801-BA92D7DED96B}" type="pres">
      <dgm:prSet presAssocID="{64EB228B-A225-48FF-BE78-86FF73137BC7}" presName="parSh" presStyleLbl="node1" presStyleIdx="2" presStyleCnt="4"/>
      <dgm:spPr/>
    </dgm:pt>
    <dgm:pt modelId="{12CBEDBD-7404-47E2-AC7C-C26614CD849F}" type="pres">
      <dgm:prSet presAssocID="{64EB228B-A225-48FF-BE78-86FF73137BC7}" presName="desTx" presStyleLbl="fgAcc1" presStyleIdx="2" presStyleCnt="4" custScaleY="100000" custLinFactNeighborY="-3961">
        <dgm:presLayoutVars>
          <dgm:bulletEnabled val="1"/>
        </dgm:presLayoutVars>
      </dgm:prSet>
      <dgm:spPr/>
    </dgm:pt>
    <dgm:pt modelId="{1E15238A-7CC6-4B98-BAAF-FDD6B43B2F44}" type="pres">
      <dgm:prSet presAssocID="{00A29DB2-B5D9-40C3-A332-B25B6F25F46C}" presName="sibTrans" presStyleLbl="sibTrans2D1" presStyleIdx="2" presStyleCnt="3"/>
      <dgm:spPr/>
    </dgm:pt>
    <dgm:pt modelId="{A08CA79D-CF01-4014-B69B-C2D29A1A9D69}" type="pres">
      <dgm:prSet presAssocID="{00A29DB2-B5D9-40C3-A332-B25B6F25F46C}" presName="connTx" presStyleLbl="sibTrans2D1" presStyleIdx="2" presStyleCnt="3"/>
      <dgm:spPr/>
    </dgm:pt>
    <dgm:pt modelId="{69A74571-74C1-4AE1-848D-0E9815564176}" type="pres">
      <dgm:prSet presAssocID="{85B13217-7C57-4EA4-B3AA-84EAD78DB58B}" presName="composite" presStyleCnt="0"/>
      <dgm:spPr/>
    </dgm:pt>
    <dgm:pt modelId="{DA467A97-1BA0-497B-94CC-069AD9A54E50}" type="pres">
      <dgm:prSet presAssocID="{85B13217-7C57-4EA4-B3AA-84EAD78DB58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B8C1C2-2D2D-4FD1-9F39-264439D15E12}" type="pres">
      <dgm:prSet presAssocID="{85B13217-7C57-4EA4-B3AA-84EAD78DB58B}" presName="parSh" presStyleLbl="node1" presStyleIdx="3" presStyleCnt="4"/>
      <dgm:spPr/>
    </dgm:pt>
    <dgm:pt modelId="{785B4CA2-712C-499C-9AD3-15F21B8C47C9}" type="pres">
      <dgm:prSet presAssocID="{85B13217-7C57-4EA4-B3AA-84EAD78DB58B}" presName="desTx" presStyleLbl="fgAcc1" presStyleIdx="3" presStyleCnt="4" custScaleY="100000" custLinFactNeighborX="-1938" custLinFactNeighborY="-3961">
        <dgm:presLayoutVars>
          <dgm:bulletEnabled val="1"/>
        </dgm:presLayoutVars>
      </dgm:prSet>
      <dgm:spPr/>
    </dgm:pt>
  </dgm:ptLst>
  <dgm:cxnLst>
    <dgm:cxn modelId="{1216D706-B6F2-470D-92F3-BC34E3E65074}" srcId="{64EB228B-A225-48FF-BE78-86FF73137BC7}" destId="{EDCD1DA7-EE85-412A-9D2B-BEA6EF02F787}" srcOrd="0" destOrd="0" parTransId="{906AE49F-3242-4776-92E5-18168E534B75}" sibTransId="{0257154B-47AF-4503-B03C-B48B9CC569A0}"/>
    <dgm:cxn modelId="{6556390C-8003-43A8-A679-250A09EFF9D4}" type="presOf" srcId="{64EB228B-A225-48FF-BE78-86FF73137BC7}" destId="{C42403CE-BF25-48D3-AA4E-1C86A29CAED9}" srcOrd="0" destOrd="0" presId="urn:microsoft.com/office/officeart/2005/8/layout/process3"/>
    <dgm:cxn modelId="{2D2F9C0D-2A7F-4390-A8D8-4625CDC0CAB2}" type="presOf" srcId="{00A29DB2-B5D9-40C3-A332-B25B6F25F46C}" destId="{A08CA79D-CF01-4014-B69B-C2D29A1A9D69}" srcOrd="1" destOrd="0" presId="urn:microsoft.com/office/officeart/2005/8/layout/process3"/>
    <dgm:cxn modelId="{69471A0F-8E7D-4EBF-9807-2628E08150E1}" type="presOf" srcId="{C972BECA-D106-4E74-A45E-E66B4C306F52}" destId="{A0BBE15B-8C36-460A-8FB9-F25383C91762}" srcOrd="0" destOrd="0" presId="urn:microsoft.com/office/officeart/2005/8/layout/process3"/>
    <dgm:cxn modelId="{82D2A937-3A25-46A3-AADD-4BE21D0236F5}" type="presOf" srcId="{CEEFA051-A78D-41B9-97C2-4BAC9FFAAA73}" destId="{2F561004-6954-44DC-8DF0-40BD4FF6E95B}" srcOrd="0" destOrd="0" presId="urn:microsoft.com/office/officeart/2005/8/layout/process3"/>
    <dgm:cxn modelId="{60C38D3D-B38C-4D95-88DB-E50C3C23591F}" type="presOf" srcId="{60EA2EDA-0D4E-403A-8F78-4219E94F9806}" destId="{A7182D1B-993D-4A14-9B72-B2C2908D1833}" srcOrd="0" destOrd="0" presId="urn:microsoft.com/office/officeart/2005/8/layout/process3"/>
    <dgm:cxn modelId="{644C455C-441E-45DE-8D85-451AF38335F1}" type="presOf" srcId="{00A29DB2-B5D9-40C3-A332-B25B6F25F46C}" destId="{1E15238A-7CC6-4B98-BAAF-FDD6B43B2F44}" srcOrd="0" destOrd="0" presId="urn:microsoft.com/office/officeart/2005/8/layout/process3"/>
    <dgm:cxn modelId="{B46CA543-4138-40D9-B296-AFC05A4B3A11}" type="presOf" srcId="{51B1F56F-39E5-4E10-B6A2-3BD50D7FFA76}" destId="{73CD69BA-B95E-4F63-ADD9-B9262BD93D0F}" srcOrd="0" destOrd="0" presId="urn:microsoft.com/office/officeart/2005/8/layout/process3"/>
    <dgm:cxn modelId="{2537AA64-4C86-4855-93CA-98687E0F63AE}" type="presOf" srcId="{C972BECA-D106-4E74-A45E-E66B4C306F52}" destId="{F97D7C2C-45CE-4DEF-8C65-F609143846DD}" srcOrd="1" destOrd="0" presId="urn:microsoft.com/office/officeart/2005/8/layout/process3"/>
    <dgm:cxn modelId="{10519845-7987-474E-AD3F-6706A0F228B3}" type="presOf" srcId="{51B1F56F-39E5-4E10-B6A2-3BD50D7FFA76}" destId="{9371B942-90B0-4CEB-8A74-FFFDB5D9AD2B}" srcOrd="1" destOrd="0" presId="urn:microsoft.com/office/officeart/2005/8/layout/process3"/>
    <dgm:cxn modelId="{0F06C566-A7A5-4691-854E-99EA65C7B760}" srcId="{7B1A263E-3F6E-46EE-BE1D-362AD5AC7765}" destId="{E7B36E28-0519-4613-AF9C-067D1C0AF376}" srcOrd="1" destOrd="0" parTransId="{846CD8A0-0557-4553-BA37-AEC6D0C18A48}" sibTransId="{A26FA82F-4BA8-4918-BCDC-218D4DDEEA86}"/>
    <dgm:cxn modelId="{D49A0B74-F340-4DCA-B4CD-C3F71975D457}" type="presOf" srcId="{85B13217-7C57-4EA4-B3AA-84EAD78DB58B}" destId="{DA467A97-1BA0-497B-94CC-069AD9A54E50}" srcOrd="0" destOrd="0" presId="urn:microsoft.com/office/officeart/2005/8/layout/process3"/>
    <dgm:cxn modelId="{6518599F-F242-4E3C-A695-84A86AD5F663}" type="presOf" srcId="{E062CFC8-1C20-46CB-9E9E-D8688E14D773}" destId="{5532363E-F3DA-4424-BD76-BF2A6CBD6A31}" srcOrd="0" destOrd="0" presId="urn:microsoft.com/office/officeart/2005/8/layout/process3"/>
    <dgm:cxn modelId="{7EA7A9A2-8C29-4075-A199-1E11DFAC5E16}" srcId="{85B13217-7C57-4EA4-B3AA-84EAD78DB58B}" destId="{0CD256A5-2232-4135-B180-443C452D07EA}" srcOrd="0" destOrd="0" parTransId="{EB19FE61-A9F9-4CF7-A988-D90E5408AD43}" sibTransId="{CB616C3A-DA3C-4882-BA56-0BEDB14F04C7}"/>
    <dgm:cxn modelId="{0DA38CA3-6080-4974-BC89-BD7AA2DAAEBF}" type="presOf" srcId="{4411370D-24C3-47E8-8926-8C2A4D8E4EC1}" destId="{ABB74B5B-8AFF-478E-9CCE-5C407DDB6141}" srcOrd="0" destOrd="0" presId="urn:microsoft.com/office/officeart/2005/8/layout/process3"/>
    <dgm:cxn modelId="{C849EFA3-620A-460A-A89C-8C939C291880}" srcId="{CEEFA051-A78D-41B9-97C2-4BAC9FFAAA73}" destId="{7B1A263E-3F6E-46EE-BE1D-362AD5AC7765}" srcOrd="0" destOrd="0" parTransId="{6F42496B-5CC2-48BB-831E-AF4B5CDC35C3}" sibTransId="{51B1F56F-39E5-4E10-B6A2-3BD50D7FFA76}"/>
    <dgm:cxn modelId="{89F6E5B8-1EFB-48D7-92DB-B9E077839DBF}" type="presOf" srcId="{E7B36E28-0519-4613-AF9C-067D1C0AF376}" destId="{A7182D1B-993D-4A14-9B72-B2C2908D1833}" srcOrd="0" destOrd="1" presId="urn:microsoft.com/office/officeart/2005/8/layout/process3"/>
    <dgm:cxn modelId="{181ED2CB-FC2F-43FC-B4CC-B3DA73EC17F2}" srcId="{CEEFA051-A78D-41B9-97C2-4BAC9FFAAA73}" destId="{85B13217-7C57-4EA4-B3AA-84EAD78DB58B}" srcOrd="3" destOrd="0" parTransId="{BC802753-B9C5-4042-B8DF-6001DF95C8AE}" sibTransId="{07D80323-0FC5-4D42-81B4-98C494B7EFDA}"/>
    <dgm:cxn modelId="{35D3E2D1-5FF2-4035-9E0F-0594A3F573DA}" type="presOf" srcId="{EDCD1DA7-EE85-412A-9D2B-BEA6EF02F787}" destId="{12CBEDBD-7404-47E2-AC7C-C26614CD849F}" srcOrd="0" destOrd="0" presId="urn:microsoft.com/office/officeart/2005/8/layout/process3"/>
    <dgm:cxn modelId="{127362D5-2744-4D38-89FA-DFDD4EA10D0D}" type="presOf" srcId="{0CD256A5-2232-4135-B180-443C452D07EA}" destId="{785B4CA2-712C-499C-9AD3-15F21B8C47C9}" srcOrd="0" destOrd="0" presId="urn:microsoft.com/office/officeart/2005/8/layout/process3"/>
    <dgm:cxn modelId="{787036D8-8756-4033-AD4C-BA179B4E4694}" srcId="{7B1A263E-3F6E-46EE-BE1D-362AD5AC7765}" destId="{60EA2EDA-0D4E-403A-8F78-4219E94F9806}" srcOrd="0" destOrd="0" parTransId="{82090D71-8D98-4B1F-A176-443A2F0D4885}" sibTransId="{CB1E13C6-1176-4E3D-A3D4-6E2877734A9C}"/>
    <dgm:cxn modelId="{7E0461DB-36A0-4BD7-8E71-F06CD55E1CDE}" srcId="{CEEFA051-A78D-41B9-97C2-4BAC9FFAAA73}" destId="{C972BECA-D106-4E74-A45E-E66B4C306F52}" srcOrd="1" destOrd="0" parTransId="{2EFC83D3-7F42-4041-B774-6A71841CB918}" sibTransId="{4411370D-24C3-47E8-8926-8C2A4D8E4EC1}"/>
    <dgm:cxn modelId="{B7D151DB-6350-477B-97BA-E375536C74A3}" type="presOf" srcId="{7B1A263E-3F6E-46EE-BE1D-362AD5AC7765}" destId="{673464B1-275E-43C9-A0D0-4A6C6EECEDA9}" srcOrd="1" destOrd="0" presId="urn:microsoft.com/office/officeart/2005/8/layout/process3"/>
    <dgm:cxn modelId="{42F65BDC-55D9-412E-90D8-ADE9640A962F}" type="presOf" srcId="{85B13217-7C57-4EA4-B3AA-84EAD78DB58B}" destId="{34B8C1C2-2D2D-4FD1-9F39-264439D15E12}" srcOrd="1" destOrd="0" presId="urn:microsoft.com/office/officeart/2005/8/layout/process3"/>
    <dgm:cxn modelId="{576610DF-19A8-4C7C-BD32-897986E58803}" type="presOf" srcId="{4411370D-24C3-47E8-8926-8C2A4D8E4EC1}" destId="{7C245E2E-8DBA-4072-8FC3-FF7DAF77A4D9}" srcOrd="1" destOrd="0" presId="urn:microsoft.com/office/officeart/2005/8/layout/process3"/>
    <dgm:cxn modelId="{CC9CF9E4-7249-41B6-90A7-519BF1B638FF}" srcId="{CEEFA051-A78D-41B9-97C2-4BAC9FFAAA73}" destId="{64EB228B-A225-48FF-BE78-86FF73137BC7}" srcOrd="2" destOrd="0" parTransId="{9498B9BC-4939-4CDE-B6F9-D9D48B099C9F}" sibTransId="{00A29DB2-B5D9-40C3-A332-B25B6F25F46C}"/>
    <dgm:cxn modelId="{07C7ABEA-796D-4932-9738-6E04716397D6}" type="presOf" srcId="{7B1A263E-3F6E-46EE-BE1D-362AD5AC7765}" destId="{09482233-55A6-4036-BCD8-D0B12ECF7AE2}" srcOrd="0" destOrd="0" presId="urn:microsoft.com/office/officeart/2005/8/layout/process3"/>
    <dgm:cxn modelId="{94B94DEE-51C3-40CB-87F3-DEC57DC0854E}" srcId="{C972BECA-D106-4E74-A45E-E66B4C306F52}" destId="{E062CFC8-1C20-46CB-9E9E-D8688E14D773}" srcOrd="0" destOrd="0" parTransId="{B7C0A3A8-C1D2-43B0-91E5-F36F1213F77F}" sibTransId="{3DA3F1BA-1A47-40FA-B46C-67FD91CBB82D}"/>
    <dgm:cxn modelId="{0B53BBF0-DA9E-42CC-AE51-F15BA87AE23B}" type="presOf" srcId="{64EB228B-A225-48FF-BE78-86FF73137BC7}" destId="{1D30A375-CE6A-4957-8801-BA92D7DED96B}" srcOrd="1" destOrd="0" presId="urn:microsoft.com/office/officeart/2005/8/layout/process3"/>
    <dgm:cxn modelId="{90F1D476-1D05-4EFA-9392-F5F66E93E4C3}" type="presParOf" srcId="{2F561004-6954-44DC-8DF0-40BD4FF6E95B}" destId="{92519771-1090-4FB4-9295-6BC8FAE742B2}" srcOrd="0" destOrd="0" presId="urn:microsoft.com/office/officeart/2005/8/layout/process3"/>
    <dgm:cxn modelId="{C8240A9B-BF0C-4771-9455-4155925BD3C3}" type="presParOf" srcId="{92519771-1090-4FB4-9295-6BC8FAE742B2}" destId="{09482233-55A6-4036-BCD8-D0B12ECF7AE2}" srcOrd="0" destOrd="0" presId="urn:microsoft.com/office/officeart/2005/8/layout/process3"/>
    <dgm:cxn modelId="{11A8A840-C70A-4147-A9EE-65F15E80F7F0}" type="presParOf" srcId="{92519771-1090-4FB4-9295-6BC8FAE742B2}" destId="{673464B1-275E-43C9-A0D0-4A6C6EECEDA9}" srcOrd="1" destOrd="0" presId="urn:microsoft.com/office/officeart/2005/8/layout/process3"/>
    <dgm:cxn modelId="{F147484F-F7C1-4205-965F-7BE6E14D4A58}" type="presParOf" srcId="{92519771-1090-4FB4-9295-6BC8FAE742B2}" destId="{A7182D1B-993D-4A14-9B72-B2C2908D1833}" srcOrd="2" destOrd="0" presId="urn:microsoft.com/office/officeart/2005/8/layout/process3"/>
    <dgm:cxn modelId="{F81DCF34-F656-49FD-98A2-93942B2CEF7C}" type="presParOf" srcId="{2F561004-6954-44DC-8DF0-40BD4FF6E95B}" destId="{73CD69BA-B95E-4F63-ADD9-B9262BD93D0F}" srcOrd="1" destOrd="0" presId="urn:microsoft.com/office/officeart/2005/8/layout/process3"/>
    <dgm:cxn modelId="{0C833FE2-CB63-4504-9A46-2FA62E50C3EA}" type="presParOf" srcId="{73CD69BA-B95E-4F63-ADD9-B9262BD93D0F}" destId="{9371B942-90B0-4CEB-8A74-FFFDB5D9AD2B}" srcOrd="0" destOrd="0" presId="urn:microsoft.com/office/officeart/2005/8/layout/process3"/>
    <dgm:cxn modelId="{72E932A0-09E8-4843-84C5-50728A1516F7}" type="presParOf" srcId="{2F561004-6954-44DC-8DF0-40BD4FF6E95B}" destId="{90E8FF5D-8596-497F-B7FC-AD2E28EB8FBC}" srcOrd="2" destOrd="0" presId="urn:microsoft.com/office/officeart/2005/8/layout/process3"/>
    <dgm:cxn modelId="{A4B8FA7A-59E0-4FA3-B686-B757C123CEDF}" type="presParOf" srcId="{90E8FF5D-8596-497F-B7FC-AD2E28EB8FBC}" destId="{A0BBE15B-8C36-460A-8FB9-F25383C91762}" srcOrd="0" destOrd="0" presId="urn:microsoft.com/office/officeart/2005/8/layout/process3"/>
    <dgm:cxn modelId="{6BBD350D-FB82-4723-9C4D-96C896BD2C45}" type="presParOf" srcId="{90E8FF5D-8596-497F-B7FC-AD2E28EB8FBC}" destId="{F97D7C2C-45CE-4DEF-8C65-F609143846DD}" srcOrd="1" destOrd="0" presId="urn:microsoft.com/office/officeart/2005/8/layout/process3"/>
    <dgm:cxn modelId="{78A8EDAC-80A0-4CCC-A1AC-B229EABDC5FA}" type="presParOf" srcId="{90E8FF5D-8596-497F-B7FC-AD2E28EB8FBC}" destId="{5532363E-F3DA-4424-BD76-BF2A6CBD6A31}" srcOrd="2" destOrd="0" presId="urn:microsoft.com/office/officeart/2005/8/layout/process3"/>
    <dgm:cxn modelId="{9C4CE4DA-AD26-4B32-8408-BB279CB144B5}" type="presParOf" srcId="{2F561004-6954-44DC-8DF0-40BD4FF6E95B}" destId="{ABB74B5B-8AFF-478E-9CCE-5C407DDB6141}" srcOrd="3" destOrd="0" presId="urn:microsoft.com/office/officeart/2005/8/layout/process3"/>
    <dgm:cxn modelId="{F2AB0C8C-7128-4F86-A04E-ADA69EB5B1A8}" type="presParOf" srcId="{ABB74B5B-8AFF-478E-9CCE-5C407DDB6141}" destId="{7C245E2E-8DBA-4072-8FC3-FF7DAF77A4D9}" srcOrd="0" destOrd="0" presId="urn:microsoft.com/office/officeart/2005/8/layout/process3"/>
    <dgm:cxn modelId="{AEEEC514-B62C-4CAE-A7A6-C614005DA68C}" type="presParOf" srcId="{2F561004-6954-44DC-8DF0-40BD4FF6E95B}" destId="{C6FD40AA-3FF6-4DF9-87D4-4FAB32EEBC89}" srcOrd="4" destOrd="0" presId="urn:microsoft.com/office/officeart/2005/8/layout/process3"/>
    <dgm:cxn modelId="{66C7FC95-B94B-4C2D-8E39-CCC42A59C823}" type="presParOf" srcId="{C6FD40AA-3FF6-4DF9-87D4-4FAB32EEBC89}" destId="{C42403CE-BF25-48D3-AA4E-1C86A29CAED9}" srcOrd="0" destOrd="0" presId="urn:microsoft.com/office/officeart/2005/8/layout/process3"/>
    <dgm:cxn modelId="{09BCCB3B-56E7-446E-BF3B-DC659C040E4D}" type="presParOf" srcId="{C6FD40AA-3FF6-4DF9-87D4-4FAB32EEBC89}" destId="{1D30A375-CE6A-4957-8801-BA92D7DED96B}" srcOrd="1" destOrd="0" presId="urn:microsoft.com/office/officeart/2005/8/layout/process3"/>
    <dgm:cxn modelId="{62875F61-458C-4A5A-BFA7-41E30BB75706}" type="presParOf" srcId="{C6FD40AA-3FF6-4DF9-87D4-4FAB32EEBC89}" destId="{12CBEDBD-7404-47E2-AC7C-C26614CD849F}" srcOrd="2" destOrd="0" presId="urn:microsoft.com/office/officeart/2005/8/layout/process3"/>
    <dgm:cxn modelId="{729B3806-500B-4374-A9BA-3D79E445F54A}" type="presParOf" srcId="{2F561004-6954-44DC-8DF0-40BD4FF6E95B}" destId="{1E15238A-7CC6-4B98-BAAF-FDD6B43B2F44}" srcOrd="5" destOrd="0" presId="urn:microsoft.com/office/officeart/2005/8/layout/process3"/>
    <dgm:cxn modelId="{87F0A312-02AC-4FE1-B6E5-291736DFF618}" type="presParOf" srcId="{1E15238A-7CC6-4B98-BAAF-FDD6B43B2F44}" destId="{A08CA79D-CF01-4014-B69B-C2D29A1A9D69}" srcOrd="0" destOrd="0" presId="urn:microsoft.com/office/officeart/2005/8/layout/process3"/>
    <dgm:cxn modelId="{95F31515-4AF4-4A05-8DB6-3C96DF564012}" type="presParOf" srcId="{2F561004-6954-44DC-8DF0-40BD4FF6E95B}" destId="{69A74571-74C1-4AE1-848D-0E9815564176}" srcOrd="6" destOrd="0" presId="urn:microsoft.com/office/officeart/2005/8/layout/process3"/>
    <dgm:cxn modelId="{3ADAF178-0575-4448-9280-8FA416F73D10}" type="presParOf" srcId="{69A74571-74C1-4AE1-848D-0E9815564176}" destId="{DA467A97-1BA0-497B-94CC-069AD9A54E50}" srcOrd="0" destOrd="0" presId="urn:microsoft.com/office/officeart/2005/8/layout/process3"/>
    <dgm:cxn modelId="{07410D9B-23A2-4718-85C1-B80D04352291}" type="presParOf" srcId="{69A74571-74C1-4AE1-848D-0E9815564176}" destId="{34B8C1C2-2D2D-4FD1-9F39-264439D15E12}" srcOrd="1" destOrd="0" presId="urn:microsoft.com/office/officeart/2005/8/layout/process3"/>
    <dgm:cxn modelId="{ADD3E667-6F62-4D1E-8B5D-A2860B1DA0E9}" type="presParOf" srcId="{69A74571-74C1-4AE1-848D-0E9815564176}" destId="{785B4CA2-712C-499C-9AD3-15F21B8C47C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464B1-275E-43C9-A0D0-4A6C6EECEDA9}">
      <dsp:nvSpPr>
        <dsp:cNvPr id="0" name=""/>
        <dsp:cNvSpPr/>
      </dsp:nvSpPr>
      <dsp:spPr>
        <a:xfrm>
          <a:off x="3248" y="610595"/>
          <a:ext cx="1477021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5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февраля 2024</a:t>
          </a:r>
        </a:p>
      </dsp:txBody>
      <dsp:txXfrm>
        <a:off x="3248" y="610595"/>
        <a:ext cx="1477021" cy="316800"/>
      </dsp:txXfrm>
    </dsp:sp>
    <dsp:sp modelId="{A7182D1B-993D-4A14-9B72-B2C2908D1833}">
      <dsp:nvSpPr>
        <dsp:cNvPr id="0" name=""/>
        <dsp:cNvSpPr/>
      </dsp:nvSpPr>
      <dsp:spPr>
        <a:xfrm>
          <a:off x="305770" y="900090"/>
          <a:ext cx="1477021" cy="1885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u="none" strike="noStrike" kern="1200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Утверждение перечня организаций здравоохранения, подлежащих подключению к ЦИСЗ</a:t>
          </a:r>
          <a:endParaRPr lang="ru-RU" sz="1000" kern="1200" dirty="0"/>
        </a:p>
      </dsp:txBody>
      <dsp:txXfrm>
        <a:off x="349030" y="943350"/>
        <a:ext cx="1390501" cy="1799301"/>
      </dsp:txXfrm>
    </dsp:sp>
    <dsp:sp modelId="{73CD69BA-B95E-4F63-ADD9-B9262BD93D0F}">
      <dsp:nvSpPr>
        <dsp:cNvPr id="0" name=""/>
        <dsp:cNvSpPr/>
      </dsp:nvSpPr>
      <dsp:spPr>
        <a:xfrm>
          <a:off x="1704181" y="585127"/>
          <a:ext cx="474691" cy="367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704181" y="658674"/>
        <a:ext cx="364371" cy="220641"/>
      </dsp:txXfrm>
    </dsp:sp>
    <dsp:sp modelId="{F97D7C2C-45CE-4DEF-8C65-F609143846DD}">
      <dsp:nvSpPr>
        <dsp:cNvPr id="0" name=""/>
        <dsp:cNvSpPr/>
      </dsp:nvSpPr>
      <dsp:spPr>
        <a:xfrm>
          <a:off x="2375914" y="610595"/>
          <a:ext cx="1477021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20 февраля 2024</a:t>
          </a:r>
        </a:p>
      </dsp:txBody>
      <dsp:txXfrm>
        <a:off x="2375914" y="610595"/>
        <a:ext cx="1477021" cy="316800"/>
      </dsp:txXfrm>
    </dsp:sp>
    <dsp:sp modelId="{5532363E-F3DA-4424-BD76-BF2A6CBD6A31}">
      <dsp:nvSpPr>
        <dsp:cNvPr id="0" name=""/>
        <dsp:cNvSpPr/>
      </dsp:nvSpPr>
      <dsp:spPr>
        <a:xfrm>
          <a:off x="2678436" y="958496"/>
          <a:ext cx="1477021" cy="1885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u="none" strike="noStrike" kern="1200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Разработка технических требований к сети электросвязи и услугам с ее использованием для обеспечения доступа организаций здравоохранения к ЦИСЗ</a:t>
          </a:r>
          <a:endParaRPr lang="ru-RU" sz="1000" kern="1200" dirty="0"/>
        </a:p>
      </dsp:txBody>
      <dsp:txXfrm>
        <a:off x="2721696" y="1001756"/>
        <a:ext cx="1390501" cy="1799301"/>
      </dsp:txXfrm>
    </dsp:sp>
    <dsp:sp modelId="{ABB74B5B-8AFF-478E-9CCE-5C407DDB6141}">
      <dsp:nvSpPr>
        <dsp:cNvPr id="0" name=""/>
        <dsp:cNvSpPr/>
      </dsp:nvSpPr>
      <dsp:spPr>
        <a:xfrm rot="8171">
          <a:off x="4076846" y="587979"/>
          <a:ext cx="474692" cy="367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4076846" y="661395"/>
        <a:ext cx="364372" cy="220641"/>
      </dsp:txXfrm>
    </dsp:sp>
    <dsp:sp modelId="{1D30A375-CE6A-4957-8801-BA92D7DED96B}">
      <dsp:nvSpPr>
        <dsp:cNvPr id="0" name=""/>
        <dsp:cNvSpPr/>
      </dsp:nvSpPr>
      <dsp:spPr>
        <a:xfrm>
          <a:off x="4748580" y="616234"/>
          <a:ext cx="1477021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1 марта 2024 </a:t>
          </a:r>
        </a:p>
      </dsp:txBody>
      <dsp:txXfrm>
        <a:off x="4748580" y="616234"/>
        <a:ext cx="1477021" cy="316800"/>
      </dsp:txXfrm>
    </dsp:sp>
    <dsp:sp modelId="{12CBEDBD-7404-47E2-AC7C-C26614CD849F}">
      <dsp:nvSpPr>
        <dsp:cNvPr id="0" name=""/>
        <dsp:cNvSpPr/>
      </dsp:nvSpPr>
      <dsp:spPr>
        <a:xfrm>
          <a:off x="5051103" y="906891"/>
          <a:ext cx="1477021" cy="1863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u="none" strike="noStrike" kern="1200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Формирование перечня услуг и тарифов в соответствии с частью 2 распоряжения Президента Республики Беларусь от 8 января 2024 г. №6рп</a:t>
          </a:r>
          <a:endParaRPr lang="ru-RU" sz="1000" kern="1200" dirty="0"/>
        </a:p>
      </dsp:txBody>
      <dsp:txXfrm>
        <a:off x="5094363" y="950151"/>
        <a:ext cx="1390501" cy="1776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464B1-275E-43C9-A0D0-4A6C6EECEDA9}">
      <dsp:nvSpPr>
        <dsp:cNvPr id="0" name=""/>
        <dsp:cNvSpPr/>
      </dsp:nvSpPr>
      <dsp:spPr>
        <a:xfrm>
          <a:off x="3989" y="130715"/>
          <a:ext cx="1405714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</a:t>
          </a: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7 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апреля 2024г</a:t>
          </a:r>
        </a:p>
      </dsp:txBody>
      <dsp:txXfrm>
        <a:off x="3989" y="130715"/>
        <a:ext cx="1405714" cy="259200"/>
      </dsp:txXfrm>
    </dsp:sp>
    <dsp:sp modelId="{A7182D1B-993D-4A14-9B72-B2C2908D1833}">
      <dsp:nvSpPr>
        <dsp:cNvPr id="0" name=""/>
        <dsp:cNvSpPr/>
      </dsp:nvSpPr>
      <dsp:spPr>
        <a:xfrm>
          <a:off x="171697" y="324464"/>
          <a:ext cx="1646134" cy="16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0" i="0" u="none" strike="noStrike" kern="1200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Установление Советом Министров РБ перечня услуг и тарифов в соответствии с частью 2 распоряжения Президента Республики Беларусь от 8 января 2024 г. №6рп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b="0" i="0" u="none" strike="noStrike" kern="1200" dirty="0">
            <a:solidFill>
              <a:srgbClr val="1F4E78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911" y="372678"/>
        <a:ext cx="1549706" cy="1555972"/>
      </dsp:txXfrm>
    </dsp:sp>
    <dsp:sp modelId="{73CD69BA-B95E-4F63-ADD9-B9262BD93D0F}">
      <dsp:nvSpPr>
        <dsp:cNvPr id="0" name=""/>
        <dsp:cNvSpPr/>
      </dsp:nvSpPr>
      <dsp:spPr>
        <a:xfrm>
          <a:off x="1652857" y="85324"/>
          <a:ext cx="515485" cy="34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652857" y="155320"/>
        <a:ext cx="410490" cy="209990"/>
      </dsp:txXfrm>
    </dsp:sp>
    <dsp:sp modelId="{F97D7C2C-45CE-4DEF-8C65-F609143846DD}">
      <dsp:nvSpPr>
        <dsp:cNvPr id="0" name=""/>
        <dsp:cNvSpPr/>
      </dsp:nvSpPr>
      <dsp:spPr>
        <a:xfrm>
          <a:off x="2382318" y="130715"/>
          <a:ext cx="1405714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2024-2025</a:t>
          </a:r>
        </a:p>
      </dsp:txBody>
      <dsp:txXfrm>
        <a:off x="2382318" y="130715"/>
        <a:ext cx="1405714" cy="259200"/>
      </dsp:txXfrm>
    </dsp:sp>
    <dsp:sp modelId="{5532363E-F3DA-4424-BD76-BF2A6CBD6A31}">
      <dsp:nvSpPr>
        <dsp:cNvPr id="0" name=""/>
        <dsp:cNvSpPr/>
      </dsp:nvSpPr>
      <dsp:spPr>
        <a:xfrm>
          <a:off x="2670236" y="324464"/>
          <a:ext cx="1405714" cy="16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0" i="0" u="none" strike="noStrike" kern="1200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Проведение процедур закупок услуг для обеспечения доступа организаций здравоохранения к ЦИСЗ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1408" y="365636"/>
        <a:ext cx="1323370" cy="1570056"/>
      </dsp:txXfrm>
    </dsp:sp>
    <dsp:sp modelId="{ABB74B5B-8AFF-478E-9CCE-5C407DDB6141}">
      <dsp:nvSpPr>
        <dsp:cNvPr id="0" name=""/>
        <dsp:cNvSpPr/>
      </dsp:nvSpPr>
      <dsp:spPr>
        <a:xfrm>
          <a:off x="4001134" y="85324"/>
          <a:ext cx="451774" cy="34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001134" y="155320"/>
        <a:ext cx="346779" cy="209990"/>
      </dsp:txXfrm>
    </dsp:sp>
    <dsp:sp modelId="{1D30A375-CE6A-4957-8801-BA92D7DED96B}">
      <dsp:nvSpPr>
        <dsp:cNvPr id="0" name=""/>
        <dsp:cNvSpPr/>
      </dsp:nvSpPr>
      <dsp:spPr>
        <a:xfrm>
          <a:off x="4640438" y="130715"/>
          <a:ext cx="1405714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Согласно графику</a:t>
          </a:r>
        </a:p>
      </dsp:txBody>
      <dsp:txXfrm>
        <a:off x="4640438" y="130715"/>
        <a:ext cx="1405714" cy="259200"/>
      </dsp:txXfrm>
    </dsp:sp>
    <dsp:sp modelId="{12CBEDBD-7404-47E2-AC7C-C26614CD849F}">
      <dsp:nvSpPr>
        <dsp:cNvPr id="0" name=""/>
        <dsp:cNvSpPr/>
      </dsp:nvSpPr>
      <dsp:spPr>
        <a:xfrm>
          <a:off x="4928356" y="324464"/>
          <a:ext cx="1405714" cy="16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0" i="0" u="none" strike="noStrike" kern="1200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сети электросвязи для доступа организаций здравоохранения к ЦИСЗ в соответствии с техническими требованиями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528" y="365636"/>
        <a:ext cx="1323370" cy="1570056"/>
      </dsp:txXfrm>
    </dsp:sp>
    <dsp:sp modelId="{1E15238A-7CC6-4B98-BAAF-FDD6B43B2F44}">
      <dsp:nvSpPr>
        <dsp:cNvPr id="0" name=""/>
        <dsp:cNvSpPr/>
      </dsp:nvSpPr>
      <dsp:spPr>
        <a:xfrm>
          <a:off x="6259254" y="85324"/>
          <a:ext cx="451774" cy="34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6259254" y="155320"/>
        <a:ext cx="346779" cy="209990"/>
      </dsp:txXfrm>
    </dsp:sp>
    <dsp:sp modelId="{34B8C1C2-2D2D-4FD1-9F39-264439D15E12}">
      <dsp:nvSpPr>
        <dsp:cNvPr id="0" name=""/>
        <dsp:cNvSpPr/>
      </dsp:nvSpPr>
      <dsp:spPr>
        <a:xfrm>
          <a:off x="6898558" y="130715"/>
          <a:ext cx="1405714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Согласно графику</a:t>
          </a:r>
        </a:p>
      </dsp:txBody>
      <dsp:txXfrm>
        <a:off x="6898558" y="130715"/>
        <a:ext cx="1405714" cy="259200"/>
      </dsp:txXfrm>
    </dsp:sp>
    <dsp:sp modelId="{785B4CA2-712C-499C-9AD3-15F21B8C47C9}">
      <dsp:nvSpPr>
        <dsp:cNvPr id="0" name=""/>
        <dsp:cNvSpPr/>
      </dsp:nvSpPr>
      <dsp:spPr>
        <a:xfrm>
          <a:off x="7159233" y="324464"/>
          <a:ext cx="1405714" cy="16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0" i="0" u="none" strike="noStrike" kern="1200" dirty="0">
              <a:solidFill>
                <a:srgbClr val="1F4E7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Оказание услуг по предоставлению доступа к ЦИСЗ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405" y="365636"/>
        <a:ext cx="1323370" cy="1570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831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831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910"/>
            <a:ext cx="2946292" cy="49831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02" y="9429910"/>
            <a:ext cx="2946292" cy="49831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93AD7734-80F9-44EF-B2D6-F6757002D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672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02" y="0"/>
            <a:ext cx="2946292" cy="49672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9" y="4776848"/>
            <a:ext cx="5440039" cy="3910349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497"/>
            <a:ext cx="2946292" cy="49672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02" y="9431497"/>
            <a:ext cx="2946292" cy="49672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F0793389-6B76-49FF-868B-DB59578D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050-04D6-4D29-B28F-B3435C0EF6F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1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050-04D6-4D29-B28F-B3435C0EF6F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9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050-04D6-4D29-B28F-B3435C0EF6F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2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050-04D6-4D29-B28F-B3435C0EF6F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2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050-04D6-4D29-B28F-B3435C0EF6F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2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F6CC1-7D26-40B0-9501-90EDE8C18AA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8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F6CC1-7D26-40B0-9501-90EDE8C18AA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2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4792-D00E-4A42-9EEE-A89DFE435277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2BFA-FB43-4FE9-AE0D-F321EF689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0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C7E8-5DCC-4771-81EB-7CE2B03F3871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DD4E-95FF-47BE-AAAE-A6A30EC70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A61E-4ECD-44CF-B9A2-C1A27090D6AF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9408-0474-43EB-A1CC-95889494B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0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56DA-137C-49F8-BEE1-5B6260444144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6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106-0935-4A4F-B5A7-1BB33B672241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5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4A75-61EC-444D-B874-2905C1185915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4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276-D2E8-4839-BF68-DB66DF6A5FD5}" type="datetime1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1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8349-E8D3-45F0-847F-A5D9C704B710}" type="datetime1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3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238C-0108-4909-864E-3CB067587CF1}" type="datetime1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6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77-8B5C-4167-A2F3-96E55ADF18D5}" type="datetime1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29BC-3C83-4525-9C12-2D3AE6F5B6B8}" type="datetime1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9E16-8D6A-4C92-BBAB-D22766658D64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B667-53FB-4014-9A23-92135BA2C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6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58E8-B8C0-4704-9372-52EED73F8402}" type="datetime1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17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64CE-7D5E-4F8C-BC2F-AE527D647CB6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64AF-07C9-44B3-9458-2CFD269AEBD8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9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2559-3046-4578-AE13-D6A47213498A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20DB-5458-45B3-B24F-3B5D3A51C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CF74-3E8D-418A-919E-63FC640957D7}" type="datetime1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F486-D1E2-4D13-B557-FEB771306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4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FF7C-9F60-4C40-B0C7-B47732A8B781}" type="datetime1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B020-4421-4F8F-9F7A-0BE0C213A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9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00EE-7E98-4705-84E7-FED96E4D910D}" type="datetime1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6C66-352D-4BB7-AB33-AA7EAE18C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75EC-2734-49B9-9606-F2699CAD7660}" type="datetime1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30F1-49AA-4C2F-B1C9-6BA75B793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AE1B-6AD0-450A-BFBB-4209B5513782}" type="datetime1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2311E-C020-4343-BFFB-F090A96E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2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1F5F-F7C6-4375-AB70-1318E73A0F54}" type="datetime1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839F-4255-4ACD-ACFD-928295953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7387C-D717-4A56-8361-D06B07765070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5737E-41B5-4C71-8960-0E911B3EC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3" r:id="rId2"/>
    <p:sldLayoutId id="2147483882" r:id="rId3"/>
    <p:sldLayoutId id="2147483881" r:id="rId4"/>
    <p:sldLayoutId id="2147483880" r:id="rId5"/>
    <p:sldLayoutId id="2147483879" r:id="rId6"/>
    <p:sldLayoutId id="2147483878" r:id="rId7"/>
    <p:sldLayoutId id="2147483877" r:id="rId8"/>
    <p:sldLayoutId id="2147483876" r:id="rId9"/>
    <p:sldLayoutId id="2147483875" r:id="rId10"/>
    <p:sldLayoutId id="21474838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66BD-EA88-4B43-B380-6A2207B2941D}" type="datetime1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EBBA-D101-48C7-B46B-4718628B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5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fi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779662"/>
            <a:ext cx="5671543" cy="88061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1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Обеспечение доступа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1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 централизованной информационной системе здравоохранения (ЦИСЗ)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951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195735" y="20804"/>
            <a:ext cx="6948265" cy="5971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ru-RU" sz="1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реализованные подготовительные мероприятия по созданию сети электросвязи для ОЗ первой очереди</a:t>
            </a:r>
          </a:p>
        </p:txBody>
      </p:sp>
      <p:sp>
        <p:nvSpPr>
          <p:cNvPr id="2" name="AutoShape 4" descr="Диаграмма.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endParaRPr lang="ru-RU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6" descr="Диаграмма.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endParaRPr lang="ru-RU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80968"/>
              </p:ext>
            </p:extLst>
          </p:nvPr>
        </p:nvGraphicFramePr>
        <p:xfrm>
          <a:off x="35496" y="699002"/>
          <a:ext cx="9073008" cy="4321022"/>
        </p:xfrm>
        <a:graphic>
          <a:graphicData uri="http://schemas.openxmlformats.org/drawingml/2006/table">
            <a:tbl>
              <a:tblPr/>
              <a:tblGrid>
                <a:gridCol w="7625800">
                  <a:extLst>
                    <a:ext uri="{9D8B030D-6E8A-4147-A177-3AD203B41FA5}">
                      <a16:colId xmlns:a16="http://schemas.microsoft.com/office/drawing/2014/main" val="1644253480"/>
                    </a:ext>
                  </a:extLst>
                </a:gridCol>
                <a:gridCol w="1447208">
                  <a:extLst>
                    <a:ext uri="{9D8B030D-6E8A-4147-A177-3AD203B41FA5}">
                      <a16:colId xmlns:a16="http://schemas.microsoft.com/office/drawing/2014/main" val="1584474984"/>
                    </a:ext>
                  </a:extLst>
                </a:gridCol>
              </a:tblGrid>
              <a:tr h="519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Перечень реализованных мероприятий</a:t>
                      </a:r>
                      <a:endParaRPr lang="ru-RU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2" marR="68582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реализации</a:t>
                      </a:r>
                    </a:p>
                  </a:txBody>
                  <a:tcPr marL="68582" marR="68582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53065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Направлены письма с предложением услуг и проведением встреч с техническим обследованием ОЗ;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06.03.2024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07776"/>
                  </a:ext>
                </a:extLst>
              </a:tr>
              <a:tr h="25960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Проведены переговоры/встречи с администрацией ОЗ первой очереди.</a:t>
                      </a:r>
                      <a:endParaRPr lang="ru-RU" sz="1600" b="0" i="0" u="non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15.03.2024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555111"/>
                  </a:ext>
                </a:extLst>
              </a:tr>
              <a:tr h="4268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u="non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0401"/>
                  </a:ext>
                </a:extLst>
              </a:tr>
              <a:tr h="51921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Из 62 ОЗ первой очереди в 40 ОЗ (1, 2 и 3 уровня) имеется техническая возможность предоставления защищенных каналов электросвязи для обеспечения доступа к ЦИСЗ.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0286"/>
                  </a:ext>
                </a:extLst>
              </a:tr>
              <a:tr h="103843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В 22 ОЗ 1 уровня (амбулатории, </a:t>
                      </a:r>
                      <a:r>
                        <a:rPr lang="ru-RU" sz="1600" b="0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ФАПы</a:t>
                      </a:r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т.д.) техническая возможность будет реализована к 4 кварталу 2024 года (необходимо строительство ВОЛС), при условии своевременного проведения ОЗ процедур закупок услуг РУП «</a:t>
                      </a:r>
                      <a:r>
                        <a:rPr lang="ru-RU" sz="1600" b="0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», в соответствии с частью 3 пункта 2 распоряжения №6рп.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100994"/>
                  </a:ext>
                </a:extLst>
              </a:tr>
              <a:tr h="51921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Предварительно все ОЗ имеют собственные локальные сети и СКЗИ, либо готовые проекты на строительство.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4835"/>
                  </a:ext>
                </a:extLst>
              </a:tr>
              <a:tr h="51921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В ходе предварительных переговоров с администрациями ОЗ получен отказ от передачи существующих локальных сетей на обслуживание в РУП «</a:t>
                      </a:r>
                      <a:r>
                        <a:rPr lang="ru-RU" sz="1600" b="0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2376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660660" y="706686"/>
            <a:ext cx="0" cy="5045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119635" y="20804"/>
            <a:ext cx="7024366" cy="5971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ru-RU" sz="1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Сроки реализации подготовительных мероприятий по созданию сети электросвязи для ОЗ первой очереди</a:t>
            </a:r>
          </a:p>
        </p:txBody>
      </p:sp>
      <p:sp>
        <p:nvSpPr>
          <p:cNvPr id="2" name="AutoShape 4" descr="Диаграмма.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endParaRPr lang="ru-RU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6" descr="Диаграмма.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endParaRPr lang="ru-RU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23480"/>
              </p:ext>
            </p:extLst>
          </p:nvPr>
        </p:nvGraphicFramePr>
        <p:xfrm>
          <a:off x="30591" y="1298040"/>
          <a:ext cx="9073008" cy="3217926"/>
        </p:xfrm>
        <a:graphic>
          <a:graphicData uri="http://schemas.openxmlformats.org/drawingml/2006/table">
            <a:tbl>
              <a:tblPr/>
              <a:tblGrid>
                <a:gridCol w="7625800">
                  <a:extLst>
                    <a:ext uri="{9D8B030D-6E8A-4147-A177-3AD203B41FA5}">
                      <a16:colId xmlns:a16="http://schemas.microsoft.com/office/drawing/2014/main" val="1644253480"/>
                    </a:ext>
                  </a:extLst>
                </a:gridCol>
                <a:gridCol w="1447208">
                  <a:extLst>
                    <a:ext uri="{9D8B030D-6E8A-4147-A177-3AD203B41FA5}">
                      <a16:colId xmlns:a16="http://schemas.microsoft.com/office/drawing/2014/main" val="1584474984"/>
                    </a:ext>
                  </a:extLst>
                </a:gridCol>
              </a:tblGrid>
              <a:tr h="73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Перечень подготовительных мероприятий требующих максимального содействия со стороны руководства соответствующих ОЗ: </a:t>
                      </a:r>
                      <a:endParaRPr lang="ru-RU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2" marR="68582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исполнения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53065"/>
                  </a:ext>
                </a:extLst>
              </a:tr>
              <a:tr h="557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Проведение технического обследования объектов ОЗ;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01.04.2024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07776"/>
                  </a:ext>
                </a:extLst>
              </a:tr>
              <a:tr h="709320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Предоставление информации о конфигурации имеющегося оборудования (в </a:t>
                      </a:r>
                      <a:r>
                        <a:rPr lang="ru-RU" sz="16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СКЗИ) и локальных сетей;</a:t>
                      </a:r>
                      <a:endParaRPr lang="ru-RU" sz="1600" b="0" i="0" u="non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32147"/>
                  </a:ext>
                </a:extLst>
              </a:tr>
              <a:tr h="68256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ea"/>
                        </a:rPr>
                        <a:t>3. Проведение ОЗ процедур закупок услуг в соответствии с частью третьей пункта 2 распоряжения №6рп</a:t>
                      </a:r>
                      <a:endParaRPr lang="ru-RU" altLang="en-US" sz="1600" b="0" i="0" u="none" kern="1200" baseline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2" marR="68582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01.05.2024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907656"/>
                  </a:ext>
                </a:extLst>
              </a:tr>
              <a:tr h="5370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Заключение договоров на услуги РУП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altLang="en-US" sz="1600" b="0" i="0" u="none" kern="1200" baseline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2" marR="68582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10.05.2024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039387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7652976" y="1298040"/>
            <a:ext cx="0" cy="7200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19635" y="143642"/>
            <a:ext cx="7017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Нормативные документы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739575"/>
            <a:ext cx="8424936" cy="12277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lvl="0" indent="-357188" defTabSz="1219201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Президента Республики Беларусь от 08.01.2024 №6рп </a:t>
            </a:r>
          </a:p>
          <a:p>
            <a:pPr lvl="0" defTabSz="12192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«О централизованной информационной системе здравоохранения»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0354" y="3507854"/>
            <a:ext cx="8418110" cy="1463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lvl="0" indent="-357188" defTabSz="12192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Технические требования к сети электросвязи, услугам с ее использованием для обеспечения доступа организаций здравоохранения к централизованной информационной системе здравоохранения, защите информации в указанной сети от 20.02.2024 (с Дополнением №1 от 20.03.2024)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067693"/>
            <a:ext cx="8424936" cy="12961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lvl="0" indent="-357188" defTabSz="12192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План мероприятий по реализации распоряжения Президента Республики Беларусь от 08.01.2024 №6рп «О централизованной информационной системе здравоохранения» от 31.01.2024 г. №38/101-7, 204-58/34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9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19635" y="143642"/>
            <a:ext cx="7017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График реализации проекта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FDACFF1-90C8-4D21-9274-251F5433380D}"/>
              </a:ext>
            </a:extLst>
          </p:cNvPr>
          <p:cNvSpPr txBox="1">
            <a:spLocks/>
          </p:cNvSpPr>
          <p:nvPr/>
        </p:nvSpPr>
        <p:spPr>
          <a:xfrm>
            <a:off x="3279913" y="3064242"/>
            <a:ext cx="6004710" cy="692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BY" sz="1800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93782782"/>
              </p:ext>
            </p:extLst>
          </p:nvPr>
        </p:nvGraphicFramePr>
        <p:xfrm>
          <a:off x="107504" y="195486"/>
          <a:ext cx="6531373" cy="349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185820951"/>
              </p:ext>
            </p:extLst>
          </p:nvPr>
        </p:nvGraphicFramePr>
        <p:xfrm>
          <a:off x="515201" y="3006328"/>
          <a:ext cx="8596180" cy="217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6664816" y="711568"/>
            <a:ext cx="504056" cy="413054"/>
            <a:chOff x="1855644" y="1729255"/>
            <a:chExt cx="517510" cy="400906"/>
          </a:xfrm>
        </p:grpSpPr>
        <p:sp>
          <p:nvSpPr>
            <p:cNvPr id="18" name="Стрелка вправо 17"/>
            <p:cNvSpPr/>
            <p:nvPr/>
          </p:nvSpPr>
          <p:spPr>
            <a:xfrm>
              <a:off x="1855644" y="1729255"/>
              <a:ext cx="517510" cy="4009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 txBox="1"/>
            <p:nvPr/>
          </p:nvSpPr>
          <p:spPr>
            <a:xfrm>
              <a:off x="1855644" y="1809436"/>
              <a:ext cx="397238" cy="240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308304" y="699542"/>
            <a:ext cx="1510540" cy="475200"/>
            <a:chOff x="1202" y="1758933"/>
            <a:chExt cx="1510540" cy="4752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202" y="1758933"/>
              <a:ext cx="1510540" cy="475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1202" y="1758933"/>
              <a:ext cx="1510540" cy="31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/>
                <a:t> </a:t>
              </a:r>
              <a:r>
                <a:rPr lang="ru-RU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 марта 2024г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596336" y="983964"/>
            <a:ext cx="1510540" cy="1967413"/>
            <a:chOff x="310589" y="2075733"/>
            <a:chExt cx="1510540" cy="1584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10589" y="2075733"/>
              <a:ext cx="1510540" cy="158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6"/>
            <p:cNvSpPr txBox="1"/>
            <p:nvPr/>
          </p:nvSpPr>
          <p:spPr>
            <a:xfrm>
              <a:off x="354831" y="2119975"/>
              <a:ext cx="1422056" cy="149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0" i="0" u="none" strike="noStrike" kern="1200" dirty="0">
                  <a:solidFill>
                    <a:srgbClr val="1F4E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Утверждение графика ( с указанием перечня объектов и сроков) подключения организаций здравоохранения к ЦИСЗ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9741" y="3083490"/>
            <a:ext cx="524942" cy="371604"/>
            <a:chOff x="1855644" y="1729255"/>
            <a:chExt cx="517510" cy="400906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1855644" y="1729255"/>
              <a:ext cx="517510" cy="4009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 txBox="1"/>
            <p:nvPr/>
          </p:nvSpPr>
          <p:spPr>
            <a:xfrm>
              <a:off x="1855644" y="1809436"/>
              <a:ext cx="397238" cy="240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6247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261821" y="20804"/>
            <a:ext cx="6882179" cy="6104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defRPr/>
            </a:pPr>
            <a:r>
              <a:rPr lang="ru-RU" sz="20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сроки подключения объектов</a:t>
            </a:r>
            <a:endParaRPr lang="ru-RU" sz="20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43935"/>
              </p:ext>
            </p:extLst>
          </p:nvPr>
        </p:nvGraphicFramePr>
        <p:xfrm>
          <a:off x="35496" y="2859782"/>
          <a:ext cx="3761300" cy="1535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62">
                  <a:extLst>
                    <a:ext uri="{9D8B030D-6E8A-4147-A177-3AD203B41FA5}">
                      <a16:colId xmlns:a16="http://schemas.microsoft.com/office/drawing/2014/main" val="3601106318"/>
                    </a:ext>
                  </a:extLst>
                </a:gridCol>
                <a:gridCol w="1011714">
                  <a:extLst>
                    <a:ext uri="{9D8B030D-6E8A-4147-A177-3AD203B41FA5}">
                      <a16:colId xmlns:a16="http://schemas.microsoft.com/office/drawing/2014/main" val="2529808409"/>
                    </a:ext>
                  </a:extLst>
                </a:gridCol>
                <a:gridCol w="479282">
                  <a:extLst>
                    <a:ext uri="{9D8B030D-6E8A-4147-A177-3AD203B41FA5}">
                      <a16:colId xmlns:a16="http://schemas.microsoft.com/office/drawing/2014/main" val="3768689489"/>
                    </a:ext>
                  </a:extLst>
                </a:gridCol>
                <a:gridCol w="1051811">
                  <a:extLst>
                    <a:ext uri="{9D8B030D-6E8A-4147-A177-3AD203B41FA5}">
                      <a16:colId xmlns:a16="http://schemas.microsoft.com/office/drawing/2014/main" val="2223290472"/>
                    </a:ext>
                  </a:extLst>
                </a:gridCol>
                <a:gridCol w="827631">
                  <a:extLst>
                    <a:ext uri="{9D8B030D-6E8A-4147-A177-3AD203B41FA5}">
                      <a16:colId xmlns:a16="http://schemas.microsoft.com/office/drawing/2014/main" val="2364352417"/>
                    </a:ext>
                  </a:extLst>
                </a:gridCol>
              </a:tblGrid>
              <a:tr h="524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Область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ОЗ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Кол-во подразделений/ филиалов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АРМ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313087"/>
                  </a:ext>
                </a:extLst>
              </a:tr>
              <a:tr h="198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Брестская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6287812"/>
                  </a:ext>
                </a:extLst>
              </a:tr>
              <a:tr h="198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8033129"/>
                  </a:ext>
                </a:extLst>
              </a:tr>
              <a:tr h="198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Минск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8296601"/>
                  </a:ext>
                </a:extLst>
              </a:tr>
              <a:tr h="206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Могилевская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321182"/>
                  </a:ext>
                </a:extLst>
              </a:tr>
              <a:tr h="20693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404088"/>
                  </a:ext>
                </a:extLst>
              </a:tr>
            </a:tbl>
          </a:graphicData>
        </a:graphic>
      </p:graphicFrame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8520" y="2513604"/>
            <a:ext cx="2120574" cy="3461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ru-RU" sz="2000" dirty="0">
                <a:solidFill>
                  <a:prstClr val="white"/>
                </a:solidFill>
                <a:latin typeface="Arial Black" panose="020B0A04020102020204" pitchFamily="34" charset="0"/>
              </a:rPr>
              <a:t>2024 год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382854" y="2505216"/>
            <a:ext cx="2120574" cy="3291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ru-RU" sz="2000" dirty="0">
                <a:solidFill>
                  <a:prstClr val="white"/>
                </a:solidFill>
                <a:latin typeface="Arial Black" panose="020B0A04020102020204" pitchFamily="34" charset="0"/>
              </a:rPr>
              <a:t>2025 год</a:t>
            </a: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2" y="465998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3DC52-C175-4340-836E-297747ED6A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19259"/>
              </p:ext>
            </p:extLst>
          </p:nvPr>
        </p:nvGraphicFramePr>
        <p:xfrm>
          <a:off x="4362654" y="2859782"/>
          <a:ext cx="4601834" cy="205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054">
                  <a:extLst>
                    <a:ext uri="{9D8B030D-6E8A-4147-A177-3AD203B41FA5}">
                      <a16:colId xmlns:a16="http://schemas.microsoft.com/office/drawing/2014/main" val="887106233"/>
                    </a:ext>
                  </a:extLst>
                </a:gridCol>
                <a:gridCol w="1460183">
                  <a:extLst>
                    <a:ext uri="{9D8B030D-6E8A-4147-A177-3AD203B41FA5}">
                      <a16:colId xmlns:a16="http://schemas.microsoft.com/office/drawing/2014/main" val="1589261787"/>
                    </a:ext>
                  </a:extLst>
                </a:gridCol>
                <a:gridCol w="664952">
                  <a:extLst>
                    <a:ext uri="{9D8B030D-6E8A-4147-A177-3AD203B41FA5}">
                      <a16:colId xmlns:a16="http://schemas.microsoft.com/office/drawing/2014/main" val="662619773"/>
                    </a:ext>
                  </a:extLst>
                </a:gridCol>
                <a:gridCol w="1302367">
                  <a:extLst>
                    <a:ext uri="{9D8B030D-6E8A-4147-A177-3AD203B41FA5}">
                      <a16:colId xmlns:a16="http://schemas.microsoft.com/office/drawing/2014/main" val="789566725"/>
                    </a:ext>
                  </a:extLst>
                </a:gridCol>
                <a:gridCol w="651278">
                  <a:extLst>
                    <a:ext uri="{9D8B030D-6E8A-4147-A177-3AD203B41FA5}">
                      <a16:colId xmlns:a16="http://schemas.microsoft.com/office/drawing/2014/main" val="3373954203"/>
                    </a:ext>
                  </a:extLst>
                </a:gridCol>
              </a:tblGrid>
              <a:tr h="511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Область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ОЗ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Кол-во подразделений/ филиалов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АРМ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45519"/>
                  </a:ext>
                </a:extLst>
              </a:tr>
              <a:tr h="1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Брестская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5923904"/>
                  </a:ext>
                </a:extLst>
              </a:tr>
              <a:tr h="1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Витебская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4889802"/>
                  </a:ext>
                </a:extLst>
              </a:tr>
              <a:tr h="1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Гомельская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Уточняется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6523196"/>
                  </a:ext>
                </a:extLst>
              </a:tr>
              <a:tr h="1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Гродненская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Уточняется</a:t>
                      </a:r>
                      <a:endParaRPr lang="ru-RU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032312"/>
                  </a:ext>
                </a:extLst>
              </a:tr>
              <a:tr h="1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6796500"/>
                  </a:ext>
                </a:extLst>
              </a:tr>
              <a:tr h="1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Могилевская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5894102"/>
                  </a:ext>
                </a:extLst>
              </a:tr>
              <a:tr h="1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Минск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2317128"/>
                  </a:ext>
                </a:extLst>
              </a:tr>
              <a:tr h="1521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862996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182" y="699542"/>
            <a:ext cx="9108504" cy="171744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358775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2024-2025 годах планируется подключить:</a:t>
            </a:r>
            <a:endParaRPr lang="ru-RU" sz="6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563"/>
            <a:r>
              <a:rPr lang="ru-RU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475 </a:t>
            </a:r>
            <a:r>
              <a:rPr lang="ru-RU" sz="15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организаций здравоохранения</a:t>
            </a:r>
            <a:endParaRPr lang="ru-RU" sz="7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563"/>
            <a:r>
              <a:rPr lang="ru-RU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3 742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u-RU" sz="15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подразделений здравоохранения, в том числе:</a:t>
            </a:r>
          </a:p>
          <a:p>
            <a:pPr marL="182563"/>
            <a:r>
              <a:rPr lang="ru-RU" sz="13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уровня – </a:t>
            </a:r>
            <a:r>
              <a:rPr lang="ru-RU" sz="13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3 169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районные поликлиники и больницы, сельские амбулатории и участковые больницы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82563"/>
            <a:r>
              <a:rPr lang="ru-RU" sz="13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уровня – </a:t>
            </a:r>
            <a:r>
              <a:rPr lang="ru-RU" sz="13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486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межрайонный и городской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межрайонные центры и отделения, городские больницы и диспансеры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2563"/>
            <a:r>
              <a:rPr lang="ru-RU" sz="13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уровня – </a:t>
            </a:r>
            <a:r>
              <a:rPr lang="ru-RU" sz="13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63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(областной)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областные больницы, диспансеры, специализированные больницы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563"/>
            <a:r>
              <a:rPr lang="ru-RU" sz="13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 уровня – </a:t>
            </a:r>
            <a:r>
              <a:rPr lang="ru-RU" sz="13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24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и межрегиональный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республиканские и межрегиональные специализированные центры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2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261821" y="20804"/>
            <a:ext cx="6882179" cy="6104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defRPr/>
            </a:pPr>
            <a:r>
              <a:rPr lang="ru-RU" sz="20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Перечень ОЗ первой очереди </a:t>
            </a:r>
            <a:endParaRPr lang="ru-RU" sz="20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102" y="674305"/>
            <a:ext cx="5061184" cy="3852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ru-RU" sz="2400" dirty="0">
                <a:solidFill>
                  <a:prstClr val="white"/>
                </a:solidFill>
                <a:latin typeface="Arial Black" panose="020B0A04020102020204" pitchFamily="34" charset="0"/>
              </a:rPr>
              <a:t>Пилотный проект 2024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73622"/>
              </p:ext>
            </p:extLst>
          </p:nvPr>
        </p:nvGraphicFramePr>
        <p:xfrm>
          <a:off x="24656" y="1101566"/>
          <a:ext cx="9083848" cy="3932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60">
                  <a:extLst>
                    <a:ext uri="{9D8B030D-6E8A-4147-A177-3AD203B41FA5}">
                      <a16:colId xmlns:a16="http://schemas.microsoft.com/office/drawing/2014/main" val="2110674752"/>
                    </a:ext>
                  </a:extLst>
                </a:gridCol>
                <a:gridCol w="5778960">
                  <a:extLst>
                    <a:ext uri="{9D8B030D-6E8A-4147-A177-3AD203B41FA5}">
                      <a16:colId xmlns:a16="http://schemas.microsoft.com/office/drawing/2014/main" val="20486803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86402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651228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54475634"/>
                    </a:ext>
                  </a:extLst>
                </a:gridCol>
              </a:tblGrid>
              <a:tr h="532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ОЗ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Область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подразделений/</a:t>
                      </a:r>
                      <a:r>
                        <a:rPr lang="ru-RU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филиалов</a:t>
                      </a: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АРМ</a:t>
                      </a:r>
                    </a:p>
                  </a:txBody>
                  <a:tcPr marL="60397" marR="60397" marT="0" marB="0" anchor="ctr"/>
                </a:tc>
                <a:extLst>
                  <a:ext uri="{0D108BD9-81ED-4DB2-BD59-A6C34878D82A}">
                    <a16:rowId xmlns:a16="http://schemas.microsoft.com/office/drawing/2014/main" val="1945094107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«Брестская детская областная больница»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Брестская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769574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«Брестская областная клиническая больница»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Брестская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68688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«Жабинковская центральная районная больница»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Брестская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250699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Смолевичская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центральная районная больница»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Минская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2870029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«Могилевская областная клиническая больница»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Могилевская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5758711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«Могилевская областная детская больница»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Могилевская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465862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«Шкловская центральная районная больница»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Могилевская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980820"/>
                  </a:ext>
                </a:extLst>
              </a:tr>
              <a:tr h="387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«Минская ордена Трудового Красного знамени областная клиническая больница»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Минская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264538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Учреждение здравоохранения «Минская областная детская клиническая больница»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г. Минск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1826336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250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8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80501" y="174977"/>
            <a:ext cx="7167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Схема организации ЦИСЗ</a:t>
            </a:r>
          </a:p>
        </p:txBody>
      </p:sp>
      <p:sp>
        <p:nvSpPr>
          <p:cNvPr id="58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6978814" y="4874096"/>
            <a:ext cx="2133600" cy="273844"/>
          </a:xfrm>
        </p:spPr>
        <p:txBody>
          <a:bodyPr/>
          <a:lstStyle/>
          <a:p>
            <a:fld id="{3FB3DC52-C175-4340-836E-297747ED6AB0}" type="slidenum">
              <a:rPr lang="ru-RU" smtClean="0"/>
              <a:t>6</a:t>
            </a:fld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467544" y="699542"/>
            <a:ext cx="3940734" cy="16341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82336" y="948764"/>
            <a:ext cx="4870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 Министерство здравоохранения 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Подрядчик (разработчик) </a:t>
            </a:r>
            <a:r>
              <a:rPr lang="ru-RU" sz="11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</a:t>
            </a:r>
            <a:r>
              <a:rPr lang="ru-RU" sz="11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сервисизации</a:t>
            </a:r>
            <a:r>
              <a:rPr lang="ru-RU" sz="11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и реинжиниринга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 сети передачи данных </a:t>
            </a:r>
            <a:r>
              <a:rPr lang="ru-RU" sz="11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 РУП «</a:t>
            </a:r>
            <a:r>
              <a:rPr lang="ru-RU" sz="11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Белтелеком</a:t>
            </a:r>
            <a:r>
              <a:rPr lang="ru-RU" sz="11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118" y="786742"/>
            <a:ext cx="3994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 РЦОД - </a:t>
            </a:r>
            <a:r>
              <a:rPr lang="en-US" sz="1200" b="1" dirty="0" err="1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BeCloud</a:t>
            </a:r>
            <a:endParaRPr lang="ru-RU" sz="1200" b="1" dirty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2" t="33697" r="17923" b="27583"/>
          <a:stretch/>
        </p:blipFill>
        <p:spPr>
          <a:xfrm>
            <a:off x="2794183" y="1879324"/>
            <a:ext cx="263129" cy="28423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899336" y="1713646"/>
            <a:ext cx="0" cy="205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62847" y="1849207"/>
            <a:ext cx="2165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СКЗИ РУП «</a:t>
            </a:r>
            <a:r>
              <a:rPr lang="ru-RU" sz="1200" b="1" dirty="0" err="1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Белтелеком</a:t>
            </a:r>
            <a:r>
              <a:rPr lang="ru-RU" sz="1200" b="1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79259" y="2014584"/>
            <a:ext cx="2220673" cy="2468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2" t="33697" r="17923" b="27583"/>
          <a:stretch/>
        </p:blipFill>
        <p:spPr>
          <a:xfrm>
            <a:off x="4480445" y="2399976"/>
            <a:ext cx="307654" cy="336806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784506" y="1088468"/>
            <a:ext cx="2400900" cy="641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Центральная информационная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система здравоохранения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ЦИСЗ)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6" y="1019873"/>
            <a:ext cx="1623230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058280" y="2197991"/>
            <a:ext cx="1336112" cy="394897"/>
          </a:xfrm>
          <a:prstGeom prst="line">
            <a:avLst/>
          </a:prstGeom>
          <a:ln w="38100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33110" y="2896057"/>
            <a:ext cx="46179" cy="983862"/>
          </a:xfrm>
          <a:prstGeom prst="line">
            <a:avLst/>
          </a:prstGeom>
          <a:ln w="19050">
            <a:solidFill>
              <a:srgbClr val="EE5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37735" r="84245" b="46381"/>
          <a:stretch/>
        </p:blipFill>
        <p:spPr>
          <a:xfrm>
            <a:off x="4354134" y="3736025"/>
            <a:ext cx="552839" cy="4437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37735" r="84245" b="46381"/>
          <a:stretch/>
        </p:blipFill>
        <p:spPr>
          <a:xfrm>
            <a:off x="5663473" y="3451927"/>
            <a:ext cx="552839" cy="44376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37735" r="84245" b="46381"/>
          <a:stretch/>
        </p:blipFill>
        <p:spPr>
          <a:xfrm>
            <a:off x="4927163" y="3808201"/>
            <a:ext cx="552839" cy="443769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677838" y="2879737"/>
            <a:ext cx="516610" cy="1010921"/>
          </a:xfrm>
          <a:prstGeom prst="line">
            <a:avLst/>
          </a:prstGeom>
          <a:ln w="19050">
            <a:solidFill>
              <a:srgbClr val="EE5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288781" y="4157201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ФАП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02329" y="4247335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ФАП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45516" y="3900147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ФАП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03384" y="2690013"/>
            <a:ext cx="6413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СКЗИ</a:t>
            </a:r>
            <a:endParaRPr lang="ru-RU" sz="1000" dirty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75614" y="2603002"/>
            <a:ext cx="6413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ЛВС</a:t>
            </a:r>
            <a:endParaRPr lang="ru-RU" sz="10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24794" y="3370113"/>
            <a:ext cx="1580170" cy="1708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52778" y="3461389"/>
            <a:ext cx="1266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Областная ОЗ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8008" y="2632192"/>
            <a:ext cx="1580170" cy="1865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669704" y="3358141"/>
            <a:ext cx="1015168" cy="972354"/>
            <a:chOff x="2577754" y="1887428"/>
            <a:chExt cx="1883624" cy="218731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00" r="64097"/>
            <a:stretch/>
          </p:blipFill>
          <p:spPr>
            <a:xfrm>
              <a:off x="2577754" y="1887428"/>
              <a:ext cx="1736137" cy="2187310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3553534" y="1898157"/>
              <a:ext cx="755444" cy="5936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705934" y="2502498"/>
              <a:ext cx="755444" cy="14167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69705" y="2641448"/>
            <a:ext cx="1331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Областная ОЗ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1882384" y="2216138"/>
            <a:ext cx="939397" cy="946987"/>
          </a:xfrm>
          <a:prstGeom prst="line">
            <a:avLst/>
          </a:prstGeom>
          <a:ln w="38100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43" idx="0"/>
          </p:cNvCxnSpPr>
          <p:nvPr/>
        </p:nvCxnSpPr>
        <p:spPr>
          <a:xfrm flipH="1">
            <a:off x="2676894" y="2246227"/>
            <a:ext cx="287027" cy="1567483"/>
          </a:xfrm>
          <a:prstGeom prst="line">
            <a:avLst/>
          </a:prstGeom>
          <a:ln w="38100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2" t="33697" r="17923" b="27583"/>
          <a:stretch/>
        </p:blipFill>
        <p:spPr>
          <a:xfrm>
            <a:off x="2523067" y="3939902"/>
            <a:ext cx="307654" cy="34928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7" t="72457" r="2751" b="5086"/>
          <a:stretch/>
        </p:blipFill>
        <p:spPr>
          <a:xfrm>
            <a:off x="1498430" y="3062904"/>
            <a:ext cx="401891" cy="401891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1253924" y="3437263"/>
            <a:ext cx="264505" cy="18953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115896" y="3790884"/>
            <a:ext cx="23450" cy="33824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194330" y="3756634"/>
            <a:ext cx="181948" cy="961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98974" y="3790884"/>
            <a:ext cx="67185" cy="12698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41574" y="3550887"/>
            <a:ext cx="100602" cy="7591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5131255" y="2208095"/>
            <a:ext cx="1252810" cy="1214114"/>
            <a:chOff x="7063606" y="1861476"/>
            <a:chExt cx="1252810" cy="1214114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7063606" y="1861476"/>
              <a:ext cx="1252810" cy="1214114"/>
              <a:chOff x="5738105" y="3068808"/>
              <a:chExt cx="1217716" cy="1069436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03" t="35854" b="7121"/>
              <a:stretch/>
            </p:blipFill>
            <p:spPr>
              <a:xfrm>
                <a:off x="5796136" y="3068808"/>
                <a:ext cx="1159685" cy="1069436"/>
              </a:xfrm>
              <a:prstGeom prst="rect">
                <a:avLst/>
              </a:prstGeom>
            </p:spPr>
          </p:pic>
          <p:sp>
            <p:nvSpPr>
              <p:cNvPr id="63" name="Прямоугольник 62"/>
              <p:cNvSpPr/>
              <p:nvPr/>
            </p:nvSpPr>
            <p:spPr>
              <a:xfrm>
                <a:off x="6103763" y="3183819"/>
                <a:ext cx="358689" cy="10801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 rot="1358326">
                <a:off x="5738105" y="3302696"/>
                <a:ext cx="358689" cy="10801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823756" y="2363349"/>
              <a:ext cx="131269" cy="89839"/>
            </a:xfrm>
            <a:prstGeom prst="line">
              <a:avLst/>
            </a:prstGeom>
            <a:ln w="19050">
              <a:solidFill>
                <a:srgbClr val="EE5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7706647" y="2422648"/>
              <a:ext cx="74521" cy="260950"/>
            </a:xfrm>
            <a:prstGeom prst="line">
              <a:avLst/>
            </a:prstGeom>
            <a:ln w="19050">
              <a:solidFill>
                <a:srgbClr val="EE5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7581752" y="2438595"/>
              <a:ext cx="40073" cy="293508"/>
            </a:xfrm>
            <a:prstGeom prst="line">
              <a:avLst/>
            </a:prstGeom>
            <a:ln w="19050">
              <a:solidFill>
                <a:srgbClr val="EE5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7799397" y="2139370"/>
              <a:ext cx="133217" cy="53598"/>
            </a:xfrm>
            <a:prstGeom prst="line">
              <a:avLst/>
            </a:prstGeom>
            <a:ln w="19050">
              <a:solidFill>
                <a:srgbClr val="EE5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7477832" y="2420312"/>
              <a:ext cx="55926" cy="112013"/>
            </a:xfrm>
            <a:prstGeom prst="line">
              <a:avLst/>
            </a:prstGeom>
            <a:ln w="19050">
              <a:solidFill>
                <a:srgbClr val="EE5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7" t="72457" r="2751" b="5086"/>
          <a:stretch/>
        </p:blipFill>
        <p:spPr>
          <a:xfrm>
            <a:off x="6694829" y="2657702"/>
            <a:ext cx="401891" cy="401891"/>
          </a:xfrm>
          <a:prstGeom prst="rect">
            <a:avLst/>
          </a:prstGeom>
        </p:spPr>
      </p:pic>
      <p:cxnSp>
        <p:nvCxnSpPr>
          <p:cNvPr id="66" name="Прямая соединительная линия 65"/>
          <p:cNvCxnSpPr/>
          <p:nvPr/>
        </p:nvCxnSpPr>
        <p:spPr>
          <a:xfrm>
            <a:off x="6660232" y="3169022"/>
            <a:ext cx="450966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2" t="33697" r="17923" b="27583"/>
          <a:stretch/>
        </p:blipFill>
        <p:spPr>
          <a:xfrm>
            <a:off x="6747717" y="3513519"/>
            <a:ext cx="295665" cy="33289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225947" y="2726112"/>
            <a:ext cx="98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СКЗИ ОЗ</a:t>
            </a:r>
            <a:endParaRPr lang="ru-RU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25190" y="3007819"/>
            <a:ext cx="159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локальная сеть ОЗ</a:t>
            </a:r>
            <a:endParaRPr lang="ru-RU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58718" y="2067086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ЦРБ</a:t>
            </a:r>
          </a:p>
        </p:txBody>
      </p:sp>
      <p:cxnSp>
        <p:nvCxnSpPr>
          <p:cNvPr id="71" name="Прямая соединительная линия 70"/>
          <p:cNvCxnSpPr>
            <a:endCxn id="64" idx="3"/>
          </p:cNvCxnSpPr>
          <p:nvPr/>
        </p:nvCxnSpPr>
        <p:spPr>
          <a:xfrm>
            <a:off x="4849472" y="2561537"/>
            <a:ext cx="636592" cy="44422"/>
          </a:xfrm>
          <a:prstGeom prst="line">
            <a:avLst/>
          </a:prstGeom>
          <a:ln w="19050">
            <a:solidFill>
              <a:srgbClr val="EE5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852330" y="2853253"/>
            <a:ext cx="799849" cy="867937"/>
          </a:xfrm>
          <a:prstGeom prst="line">
            <a:avLst/>
          </a:prstGeom>
          <a:ln w="19050">
            <a:solidFill>
              <a:srgbClr val="EE5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2835851" y="4186279"/>
            <a:ext cx="964783" cy="827144"/>
            <a:chOff x="7063606" y="1861476"/>
            <a:chExt cx="1252810" cy="1214114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7063606" y="1861476"/>
              <a:ext cx="1252810" cy="1214114"/>
              <a:chOff x="5738105" y="3068808"/>
              <a:chExt cx="1217716" cy="1069436"/>
            </a:xfrm>
          </p:grpSpPr>
          <p:pic>
            <p:nvPicPr>
              <p:cNvPr id="80" name="Рисунок 7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03" t="35854" b="7121"/>
              <a:stretch/>
            </p:blipFill>
            <p:spPr>
              <a:xfrm>
                <a:off x="5796136" y="3068808"/>
                <a:ext cx="1159685" cy="1069436"/>
              </a:xfrm>
              <a:prstGeom prst="rect">
                <a:avLst/>
              </a:prstGeom>
            </p:spPr>
          </p:pic>
          <p:sp>
            <p:nvSpPr>
              <p:cNvPr id="81" name="Прямоугольник 80"/>
              <p:cNvSpPr/>
              <p:nvPr/>
            </p:nvSpPr>
            <p:spPr>
              <a:xfrm>
                <a:off x="6103763" y="3183819"/>
                <a:ext cx="358689" cy="10801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 rot="1358326">
                <a:off x="5738105" y="3302696"/>
                <a:ext cx="358689" cy="10801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823756" y="2363349"/>
              <a:ext cx="131269" cy="89839"/>
            </a:xfrm>
            <a:prstGeom prst="line">
              <a:avLst/>
            </a:prstGeom>
            <a:ln w="19050">
              <a:solidFill>
                <a:srgbClr val="EC40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706647" y="2422648"/>
              <a:ext cx="74521" cy="260950"/>
            </a:xfrm>
            <a:prstGeom prst="line">
              <a:avLst/>
            </a:prstGeom>
            <a:ln w="19050">
              <a:solidFill>
                <a:srgbClr val="EC40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7581752" y="2438595"/>
              <a:ext cx="40073" cy="293508"/>
            </a:xfrm>
            <a:prstGeom prst="line">
              <a:avLst/>
            </a:prstGeom>
            <a:ln w="19050">
              <a:solidFill>
                <a:srgbClr val="EC40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7799397" y="2139370"/>
              <a:ext cx="133217" cy="53598"/>
            </a:xfrm>
            <a:prstGeom prst="line">
              <a:avLst/>
            </a:prstGeom>
            <a:ln w="19050">
              <a:solidFill>
                <a:srgbClr val="EC40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7477832" y="2420312"/>
              <a:ext cx="55926" cy="112013"/>
            </a:xfrm>
            <a:prstGeom prst="line">
              <a:avLst/>
            </a:prstGeom>
            <a:ln w="19050">
              <a:solidFill>
                <a:srgbClr val="EC40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Прямая соединительная линия 82"/>
          <p:cNvCxnSpPr/>
          <p:nvPr/>
        </p:nvCxnSpPr>
        <p:spPr>
          <a:xfrm>
            <a:off x="2881828" y="4161757"/>
            <a:ext cx="342114" cy="203797"/>
          </a:xfrm>
          <a:prstGeom prst="line">
            <a:avLst/>
          </a:prstGeom>
          <a:ln w="19050">
            <a:solidFill>
              <a:srgbClr val="EE5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434917" y="4242443"/>
            <a:ext cx="6413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СКЗИ</a:t>
            </a:r>
            <a:endParaRPr lang="ru-RU" sz="1000" dirty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443045" y="3390408"/>
            <a:ext cx="6413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СКЗИ</a:t>
            </a:r>
            <a:endParaRPr lang="ru-RU" sz="1000" dirty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6564411" y="4151459"/>
            <a:ext cx="630024" cy="4467"/>
          </a:xfrm>
          <a:prstGeom prst="line">
            <a:avLst/>
          </a:prstGeom>
          <a:ln w="38100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590632" y="4659982"/>
            <a:ext cx="609834" cy="0"/>
          </a:xfrm>
          <a:prstGeom prst="line">
            <a:avLst/>
          </a:prstGeom>
          <a:ln w="19050">
            <a:solidFill>
              <a:srgbClr val="EE5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184154" y="3535311"/>
            <a:ext cx="2068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СКЗИ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РУП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Белтелеком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89794" y="4414341"/>
            <a:ext cx="160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локальная сеть РУП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Белтелеком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256163" y="3910285"/>
            <a:ext cx="196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канал электросвязи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L3 VPN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РУП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Белтелеком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11392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2267744" y="21431"/>
            <a:ext cx="6876256" cy="63518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Технические требования к каналам электросвязи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03224"/>
              </p:ext>
            </p:extLst>
          </p:nvPr>
        </p:nvGraphicFramePr>
        <p:xfrm>
          <a:off x="35496" y="688254"/>
          <a:ext cx="9073008" cy="439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408423355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98935817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973302036"/>
                    </a:ext>
                  </a:extLst>
                </a:gridCol>
              </a:tblGrid>
              <a:tr h="227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Пропускная способность каналов,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Мбит/с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устранения повреждений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48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часов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194368"/>
                  </a:ext>
                </a:extLst>
              </a:tr>
              <a:tr h="13358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ru-RU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135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60 - 164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часа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750250"/>
                  </a:ext>
                </a:extLst>
              </a:tr>
              <a:tr h="134716">
                <a:tc gridSpan="3">
                  <a:txBody>
                    <a:bodyPr/>
                    <a:lstStyle/>
                    <a:p>
                      <a:pPr algn="ctr"/>
                      <a:endParaRPr lang="ru-RU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628176"/>
                  </a:ext>
                </a:extLst>
              </a:tr>
              <a:tr h="72008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Для качественного и бесперебойного функционирования подключенных к ЦИЗС АРМ, устранения повреждений в установленные сроки 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КРИТИЧЕСКИ ВАЖНО </a:t>
                      </a:r>
                      <a:r>
                        <a:rPr lang="ru-RU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обслуживание создаваемой сети электросвязи от АРМ до ЦСЗИ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единым оператором. </a:t>
                      </a:r>
                      <a:r>
                        <a:rPr lang="ru-RU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соответствии с п.</a:t>
                      </a:r>
                      <a:r>
                        <a:rPr lang="ru-RU" sz="13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распоряжения Президента Республики Беларусь от 08.01.2024 №6рп, таким оператором 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определён РУП «</a:t>
                      </a:r>
                      <a:r>
                        <a:rPr lang="ru-RU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 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737363"/>
                  </a:ext>
                </a:extLst>
              </a:tr>
              <a:tr h="1851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</a:t>
                      </a:r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взаимодействия ОЗ </a:t>
                      </a:r>
                      <a:r>
                        <a:rPr lang="ru-RU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РУП «</a:t>
                      </a:r>
                      <a:r>
                        <a:rPr lang="ru-RU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41444"/>
                  </a:ext>
                </a:extLst>
              </a:tr>
              <a:tr h="34288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 наличии собственной локальной сети и СКЗИ – 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локальной сети на эксплуатационно-техническое обслуживание в РУП «</a:t>
                      </a:r>
                      <a:r>
                        <a:rPr lang="ru-RU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</a:t>
                      </a:r>
                      <a:r>
                        <a:rPr lang="ru-RU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оборудования 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СКЗИ</a:t>
                      </a:r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510553"/>
                  </a:ext>
                </a:extLst>
              </a:tr>
              <a:tr h="31772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 случае отсутствия локальной сети и СКЗИ – заказ </a:t>
                      </a:r>
                      <a:r>
                        <a:rPr lang="ru-RU" sz="13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комплекса услуг РУП «</a:t>
                      </a:r>
                      <a:r>
                        <a:rPr lang="ru-RU" sz="1300" b="1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3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созданию и предоставлению в пользование </a:t>
                      </a:r>
                      <a:r>
                        <a:rPr lang="ru-RU" sz="13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локальной сети с СКЗИ.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852342"/>
                  </a:ext>
                </a:extLst>
              </a:tr>
              <a:tr h="932019">
                <a:tc gridSpan="3">
                  <a:txBody>
                    <a:bodyPr/>
                    <a:lstStyle/>
                    <a:p>
                      <a:pPr algn="l"/>
                      <a:r>
                        <a:rPr lang="ru-RU" sz="13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всего комплекса услуг единым оператором (</a:t>
                      </a:r>
                      <a:r>
                        <a:rPr lang="ru-RU" sz="13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 «</a:t>
                      </a:r>
                      <a:r>
                        <a:rPr lang="ru-RU" sz="13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3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»)</a:t>
                      </a:r>
                      <a:r>
                        <a:rPr lang="ru-RU" sz="13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обеспечит: 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3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Автоматизированный мониторинг работоспособности сети;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3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Своевременное и оперативное устранение возникающих неполадок как на внешних (защищенные каналы электросвязи), так и на внутренних (создаваемые и существующие локальные сети) участках сети;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3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Бесперебойное функционирование защищенных каналов и сетей электросвязи для подключения ОЗ к ЦИСЗ.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82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87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2843808" y="31172"/>
            <a:ext cx="6300192" cy="59427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Перечень услуг и тарифы*</a:t>
            </a:r>
            <a:endParaRPr lang="ru-RU" sz="2000" cap="all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96994" y="3709131"/>
            <a:ext cx="7129923" cy="514691"/>
            <a:chOff x="6044655" y="1257297"/>
            <a:chExt cx="5186954" cy="86694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221647" y="1257299"/>
              <a:ext cx="5009962" cy="86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E5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/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в </a:t>
              </a:r>
              <a:r>
                <a:rPr lang="ru-RU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пользование клиентского </a:t>
              </a:r>
              <a:r>
                <a:rPr lang="ru-RU" sz="10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</a:t>
              </a:r>
              <a:r>
                <a:rPr lang="ru-RU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VPN </a:t>
              </a:r>
              <a:r>
                <a:rPr lang="ru-RU" sz="10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</a:t>
              </a:r>
              <a:r>
                <a:rPr lang="ru-RU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защиты информации для обеспечения доступа организаций здравоохранения к централизованной информационной системе здравоохранения, в месяц за один комплект</a:t>
              </a:r>
            </a:p>
          </p:txBody>
        </p:sp>
        <p:sp>
          <p:nvSpPr>
            <p:cNvPr id="21" name="Пятиугольник 20"/>
            <p:cNvSpPr/>
            <p:nvPr/>
          </p:nvSpPr>
          <p:spPr>
            <a:xfrm rot="16200000">
              <a:off x="5786817" y="1515135"/>
              <a:ext cx="866946" cy="351269"/>
            </a:xfrm>
            <a:prstGeom prst="homePlate">
              <a:avLst>
                <a:gd name="adj" fmla="val 29750"/>
              </a:avLst>
            </a:prstGeom>
            <a:solidFill>
              <a:srgbClr val="EE5186"/>
            </a:solidFill>
            <a:ln w="28575">
              <a:solidFill>
                <a:srgbClr val="EE5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99484" y="4262508"/>
            <a:ext cx="7122958" cy="532969"/>
            <a:chOff x="6056211" y="763205"/>
            <a:chExt cx="5182895" cy="115824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229144" y="769320"/>
              <a:ext cx="5009962" cy="1152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E5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/>
              <a:r>
                <a:rPr lang="ru-RU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Эксплуатационно-техническое обслуживание локальной сети</a:t>
              </a: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не принадлежащей РУП «</a:t>
              </a:r>
              <a:r>
                <a:rPr lang="ru-RU" sz="10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Белтелеком</a:t>
              </a: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», для обеспечения доступа к каналам электросвязи организаций здравоохранения, в месяц за одно автоматизированное рабочее место/ периферийное устройство</a:t>
              </a:r>
            </a:p>
          </p:txBody>
        </p:sp>
        <p:sp>
          <p:nvSpPr>
            <p:cNvPr id="24" name="Пятиугольник 23"/>
            <p:cNvSpPr/>
            <p:nvPr/>
          </p:nvSpPr>
          <p:spPr>
            <a:xfrm rot="16200000">
              <a:off x="5655781" y="1163635"/>
              <a:ext cx="1152130" cy="351269"/>
            </a:xfrm>
            <a:prstGeom prst="homePlate">
              <a:avLst>
                <a:gd name="adj" fmla="val 29750"/>
              </a:avLst>
            </a:prstGeom>
            <a:solidFill>
              <a:srgbClr val="EE5186"/>
            </a:solidFill>
            <a:ln w="28575">
              <a:solidFill>
                <a:srgbClr val="EE5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 rot="16200000">
            <a:off x="-487114" y="1257051"/>
            <a:ext cx="1440160" cy="325142"/>
          </a:xfrm>
          <a:prstGeom prst="roundRect">
            <a:avLst>
              <a:gd name="adj" fmla="val 37236"/>
            </a:avLst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131" y="699544"/>
            <a:ext cx="8870365" cy="292936"/>
          </a:xfrm>
          <a:prstGeom prst="round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6700">
              <a:defRPr/>
            </a:pPr>
            <a:r>
              <a:rPr lang="ru-RU" sz="1400" b="1" cap="all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Предоставление каналов электросвязи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 rot="16200000">
            <a:off x="-1059857" y="3345099"/>
            <a:ext cx="2612249" cy="295670"/>
          </a:xfrm>
          <a:prstGeom prst="roundRect">
            <a:avLst>
              <a:gd name="adj" fmla="val 37236"/>
            </a:avLst>
          </a:prstGeom>
          <a:solidFill>
            <a:srgbClr val="EE5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2965" y="2198931"/>
            <a:ext cx="8805600" cy="288026"/>
          </a:xfrm>
          <a:prstGeom prst="roundRect">
            <a:avLst/>
          </a:prstGeom>
          <a:solidFill>
            <a:srgbClr val="EE5186"/>
          </a:solidFill>
          <a:ln>
            <a:solidFill>
              <a:srgbClr val="EE5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6700">
              <a:defRPr/>
            </a:pPr>
            <a:r>
              <a:rPr lang="ru-RU" sz="1400" b="1" cap="all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Предоставление локальных сетей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60477" y="1016711"/>
            <a:ext cx="8352925" cy="554028"/>
            <a:chOff x="683571" y="1022763"/>
            <a:chExt cx="8352925" cy="55402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83571" y="1023652"/>
              <a:ext cx="7128790" cy="553139"/>
              <a:chOff x="6049308" y="1257294"/>
              <a:chExt cx="5182301" cy="100309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221647" y="1257303"/>
                <a:ext cx="5009962" cy="10030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E46C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lang="ru-RU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в пользование </a:t>
                </a:r>
                <a:r>
                  <a:rPr lang="ru-RU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защищенных каналов электросвязи </a:t>
                </a:r>
                <a:r>
                  <a:rPr lang="ru-RU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обеспечения доступа организаций здравоохранения к централизованной информационной системе здравоохранения, в месяц за канал</a:t>
                </a:r>
              </a:p>
            </p:txBody>
          </p:sp>
          <p:sp>
            <p:nvSpPr>
              <p:cNvPr id="11" name="Пятиугольник 10"/>
              <p:cNvSpPr/>
              <p:nvPr/>
            </p:nvSpPr>
            <p:spPr>
              <a:xfrm rot="16200000">
                <a:off x="5723396" y="1583206"/>
                <a:ext cx="1003093" cy="351269"/>
              </a:xfrm>
              <a:prstGeom prst="homePlate">
                <a:avLst>
                  <a:gd name="adj" fmla="val 29750"/>
                </a:avLst>
              </a:prstGeom>
              <a:solidFill>
                <a:srgbClr val="E46C0A"/>
              </a:solidFill>
              <a:ln w="28575">
                <a:solidFill>
                  <a:srgbClr val="E46C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7812360" y="1022763"/>
              <a:ext cx="1224136" cy="5540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algn="r"/>
              <a:r>
                <a:rPr lang="ru-RU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28,71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7539" y="1606639"/>
            <a:ext cx="8352927" cy="533063"/>
            <a:chOff x="683569" y="1779666"/>
            <a:chExt cx="8352927" cy="59595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83569" y="1779666"/>
              <a:ext cx="7128792" cy="595959"/>
              <a:chOff x="6049307" y="1257296"/>
              <a:chExt cx="5182302" cy="115213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6221647" y="1257300"/>
                <a:ext cx="5009962" cy="115212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E46C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lang="ru-RU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Пропуск трафика (L3 VPN) </a:t>
                </a:r>
                <a:r>
                  <a:rPr lang="ru-RU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организаций здравоохранения c защитой информации по </a:t>
                </a:r>
                <a:r>
                  <a:rPr lang="ru-RU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сети электросвязи до республиканского центра обработки данных</a:t>
                </a:r>
                <a:r>
                  <a:rPr lang="ru-RU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за 1 Мбит/с в месяц за точку подключения</a:t>
                </a:r>
              </a:p>
            </p:txBody>
          </p:sp>
          <p:sp>
            <p:nvSpPr>
              <p:cNvPr id="15" name="Пятиугольник 14"/>
              <p:cNvSpPr/>
              <p:nvPr/>
            </p:nvSpPr>
            <p:spPr>
              <a:xfrm rot="16200000">
                <a:off x="5648877" y="1657726"/>
                <a:ext cx="1152130" cy="351269"/>
              </a:xfrm>
              <a:prstGeom prst="homePlate">
                <a:avLst>
                  <a:gd name="adj" fmla="val 29750"/>
                </a:avLst>
              </a:prstGeom>
              <a:solidFill>
                <a:srgbClr val="E46C0A"/>
              </a:solidFill>
              <a:ln w="28575">
                <a:solidFill>
                  <a:srgbClr val="E46C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7812360" y="1779666"/>
              <a:ext cx="1224136" cy="595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algn="r"/>
              <a:r>
                <a:rPr lang="ru-RU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2,13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26363" y="11535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601" y="172322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2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86587" y="2532865"/>
            <a:ext cx="8326815" cy="536386"/>
            <a:chOff x="660475" y="2692479"/>
            <a:chExt cx="8326815" cy="536386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60475" y="2692480"/>
              <a:ext cx="7135855" cy="536385"/>
              <a:chOff x="6030007" y="861084"/>
              <a:chExt cx="5187437" cy="903487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6207482" y="865672"/>
                <a:ext cx="5009962" cy="8988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EE51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lang="ru-RU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в пользование </a:t>
                </a:r>
                <a:r>
                  <a:rPr lang="ru-RU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локальной сети с клиентской защитой информации </a:t>
                </a:r>
                <a:r>
                  <a:rPr lang="ru-RU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обеспечения доступа организаций здравоохранения к централизованной информационной системе здравоохранения, в месяц за автоматизированное рабочее место/периферийное устройство</a:t>
                </a:r>
              </a:p>
            </p:txBody>
          </p:sp>
          <p:sp>
            <p:nvSpPr>
              <p:cNvPr id="36" name="Пятиугольник 35"/>
              <p:cNvSpPr/>
              <p:nvPr/>
            </p:nvSpPr>
            <p:spPr>
              <a:xfrm rot="16200000">
                <a:off x="5756191" y="1134900"/>
                <a:ext cx="898901" cy="351269"/>
              </a:xfrm>
              <a:prstGeom prst="homePlate">
                <a:avLst>
                  <a:gd name="adj" fmla="val 29750"/>
                </a:avLst>
              </a:prstGeom>
              <a:solidFill>
                <a:srgbClr val="EE5186"/>
              </a:solidFill>
              <a:ln w="28575">
                <a:solidFill>
                  <a:srgbClr val="EE51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7788514" y="2692479"/>
              <a:ext cx="1198776" cy="5336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E5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algn="r"/>
              <a:r>
                <a:rPr lang="ru-RU" sz="14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18,46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95443" y="3114183"/>
            <a:ext cx="8325023" cy="548057"/>
            <a:chOff x="660477" y="3300682"/>
            <a:chExt cx="8325023" cy="54805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60477" y="3304482"/>
              <a:ext cx="7128790" cy="544257"/>
              <a:chOff x="6049308" y="1257295"/>
              <a:chExt cx="5182301" cy="1088519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6221647" y="1257298"/>
                <a:ext cx="5009962" cy="10885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EE51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lang="ru-RU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в пользование </a:t>
                </a:r>
                <a:r>
                  <a:rPr lang="ru-RU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локальной сети без защиты информации </a:t>
                </a:r>
                <a:r>
                  <a:rPr lang="ru-RU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обеспечения доступа организаций здравоохранения к централизованной информационной системе здравоохранения, в месяц за одно автоматизированное рабочее место/периферийное устройство</a:t>
                </a:r>
              </a:p>
            </p:txBody>
          </p:sp>
          <p:sp>
            <p:nvSpPr>
              <p:cNvPr id="18" name="Пятиугольник 17"/>
              <p:cNvSpPr/>
              <p:nvPr/>
            </p:nvSpPr>
            <p:spPr>
              <a:xfrm rot="16200000">
                <a:off x="5680684" y="1625919"/>
                <a:ext cx="1088518" cy="351269"/>
              </a:xfrm>
              <a:prstGeom prst="homePlate">
                <a:avLst>
                  <a:gd name="adj" fmla="val 29750"/>
                </a:avLst>
              </a:prstGeom>
              <a:solidFill>
                <a:srgbClr val="EE5186"/>
              </a:solidFill>
              <a:ln w="28575">
                <a:solidFill>
                  <a:srgbClr val="EE51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7786724" y="3300682"/>
              <a:ext cx="1198776" cy="5480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E5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algn="r"/>
              <a:r>
                <a:rPr lang="ru-RU" sz="16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9,65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827921" y="3706318"/>
            <a:ext cx="1208573" cy="517504"/>
          </a:xfrm>
          <a:prstGeom prst="rect">
            <a:avLst/>
          </a:prstGeom>
          <a:solidFill>
            <a:schemeClr val="bg1"/>
          </a:solidFill>
          <a:ln w="28575">
            <a:solidFill>
              <a:srgbClr val="EE5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algn="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8,81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821689" y="4262508"/>
            <a:ext cx="1214805" cy="530156"/>
          </a:xfrm>
          <a:prstGeom prst="rect">
            <a:avLst/>
          </a:prstGeom>
          <a:solidFill>
            <a:schemeClr val="bg1"/>
          </a:solidFill>
          <a:ln w="28575">
            <a:solidFill>
              <a:srgbClr val="EE5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algn="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4568" y="4764147"/>
            <a:ext cx="8642393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Согласно проекту Постановления Совета Министров Республики Беларусь 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«О мерах по реализации распоряжения Президента Республики Беларусь от 8 января 2024 г. № 6рп»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0201" y="4388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8463" y="38428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0201" y="32496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0201" y="2656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876256" y="715466"/>
            <a:ext cx="2137145" cy="242016"/>
          </a:xfrm>
          <a:prstGeom prst="rect">
            <a:avLst/>
          </a:prstGeom>
          <a:solidFill>
            <a:srgbClr val="E46C0A"/>
          </a:solidFill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algn="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Предельные максимальные тарифы, руб.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876255" y="2218920"/>
            <a:ext cx="2137145" cy="242016"/>
          </a:xfrm>
          <a:prstGeom prst="rect">
            <a:avLst/>
          </a:prstGeom>
          <a:solidFill>
            <a:srgbClr val="EE51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algn="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Предельные максимальные тарифы, руб.</a:t>
            </a:r>
          </a:p>
        </p:txBody>
      </p:sp>
    </p:spTree>
    <p:extLst>
      <p:ext uri="{BB962C8B-B14F-4D97-AF65-F5344CB8AC3E}">
        <p14:creationId xmlns:p14="http://schemas.microsoft.com/office/powerpoint/2010/main" val="29904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566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261821" y="20804"/>
            <a:ext cx="6882179" cy="6104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b="1" cap="all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Ориентировочный расчет стоимости услуг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2" y="465998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3DC52-C175-4340-836E-297747ED6A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36262"/>
              </p:ext>
            </p:extLst>
          </p:nvPr>
        </p:nvGraphicFramePr>
        <p:xfrm>
          <a:off x="48956" y="665659"/>
          <a:ext cx="9047435" cy="4459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5520">
                  <a:extLst>
                    <a:ext uri="{9D8B030D-6E8A-4147-A177-3AD203B41FA5}">
                      <a16:colId xmlns:a16="http://schemas.microsoft.com/office/drawing/2014/main" val="19110467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965999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0246759"/>
                    </a:ext>
                  </a:extLst>
                </a:gridCol>
                <a:gridCol w="859667">
                  <a:extLst>
                    <a:ext uri="{9D8B030D-6E8A-4147-A177-3AD203B41FA5}">
                      <a16:colId xmlns:a16="http://schemas.microsoft.com/office/drawing/2014/main" val="3984375739"/>
                    </a:ext>
                  </a:extLst>
                </a:gridCol>
              </a:tblGrid>
              <a:tr h="478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 «Брестская областная клиническая больница»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  «Шкловская центральная районная больница»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Старо-Шкловский ФАП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74790"/>
                  </a:ext>
                </a:extLst>
              </a:tr>
              <a:tr h="162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защищенных каналов к ЦИСЗ, шт.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67745"/>
                  </a:ext>
                </a:extLst>
              </a:tr>
              <a:tr h="162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Пропускная способность защищенных каналов, Мб/с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674215"/>
                  </a:ext>
                </a:extLst>
              </a:tr>
              <a:tr h="166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АРМ МИС (ЦИСЗ), шт.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1017"/>
                  </a:ext>
                </a:extLst>
              </a:tr>
              <a:tr h="3198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в пользование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защищенных каналов электросвязи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обеспечения доступа ОЗ к ЦИСЗ, в месяц за канал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061047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Пропуск трафика (L3 VPN)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 c защитой информации по сети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электросвязи до РЦОД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 1 Мбит/с в месяц за точку подключения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37021"/>
                  </a:ext>
                </a:extLst>
              </a:tr>
              <a:tr h="1794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защищенные каналы, в месяц: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156,51</a:t>
                      </a:r>
                    </a:p>
                  </a:txBody>
                  <a:tcPr marL="9525" marR="9525" marT="9525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92,61</a:t>
                      </a:r>
                    </a:p>
                  </a:txBody>
                  <a:tcPr marL="9525" marR="9525" marT="9525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32,97</a:t>
                      </a:r>
                    </a:p>
                  </a:txBody>
                  <a:tcPr marL="9525" marR="9525" marT="9525" marB="0" anchor="ctr"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35455"/>
                  </a:ext>
                </a:extLst>
              </a:tr>
              <a:tr h="3198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в пользование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локальной сети с клиентской защитой информации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обеспечения доступа ОЗ к ЦИСЗ, в месяц за одно АРМ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1919,84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1107,6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79005"/>
                  </a:ext>
                </a:extLst>
              </a:tr>
              <a:tr h="19453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локальную сеть с СКЗИ предоставляемую Оператором, в месяц: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EC4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1919,84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EC4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1107,6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EC4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EC4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95664"/>
                  </a:ext>
                </a:extLst>
              </a:tr>
              <a:tr h="3198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пользование клиентского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VPN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защиты информации для обеспечения доступа ОЗ к ЦИСЗ, в месяц за один комплект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916,24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12208"/>
                  </a:ext>
                </a:extLst>
              </a:tr>
              <a:tr h="4768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Эксплуатационно-техническое обслуживание локальной сети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не принадлежащей РУП «</a:t>
                      </a:r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для обеспечения доступа к каналам электросвязи ОЗ, в месяц за одно АРМ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89825"/>
                  </a:ext>
                </a:extLst>
              </a:tr>
              <a:tr h="31982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обслуживание существующей локальной сети ОЗ и предоставление СКЗИ Оператором, в месяц: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rgbClr val="EC4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1036,88</a:t>
                      </a:r>
                    </a:p>
                  </a:txBody>
                  <a:tcPr marL="9525" marR="9525" marT="9525" marB="0" anchor="ctr">
                    <a:solidFill>
                      <a:srgbClr val="EC4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598,2</a:t>
                      </a:r>
                    </a:p>
                  </a:txBody>
                  <a:tcPr marL="9525" marR="9525" marT="9525" marB="0" anchor="ctr">
                    <a:solidFill>
                      <a:srgbClr val="EC4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9,97</a:t>
                      </a:r>
                    </a:p>
                  </a:txBody>
                  <a:tcPr marL="9525" marR="9525" marT="9525" marB="0" anchor="ctr">
                    <a:solidFill>
                      <a:srgbClr val="EC4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146"/>
                  </a:ext>
                </a:extLst>
              </a:tr>
              <a:tr h="4768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Эксплуатационно-техническое обслуживание локальной сети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не принадлежащей РУП «</a:t>
                      </a:r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Белтелеком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для обеспечения доступа к каналам электросвязи ОЗ, в месяц за одно АРМ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ctr">
                    <a:solidFill>
                      <a:srgbClr val="F48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72318"/>
                  </a:ext>
                </a:extLst>
              </a:tr>
              <a:tr h="165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обслуживание существующей локальной сети ОЗ, в месяц: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" marR="6194" marT="6194" marB="0" anchor="b">
                    <a:solidFill>
                      <a:srgbClr val="EE51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120,64</a:t>
                      </a:r>
                    </a:p>
                  </a:txBody>
                  <a:tcPr marL="9525" marR="9525" marT="9525" marB="0" anchor="ctr">
                    <a:solidFill>
                      <a:srgbClr val="EE51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solidFill>
                      <a:srgbClr val="EE51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</a:t>
                      </a:r>
                    </a:p>
                  </a:txBody>
                  <a:tcPr marL="9525" marR="9525" marT="9525" marB="0" anchor="ctr">
                    <a:solidFill>
                      <a:srgbClr val="EE51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31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43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1621</Words>
  <Application>Microsoft Office PowerPoint</Application>
  <PresentationFormat>Экран (16:9)</PresentationFormat>
  <Paragraphs>321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Schoolbook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Гончаров Владислав Игоревич</cp:lastModifiedBy>
  <cp:revision>718</cp:revision>
  <cp:lastPrinted>2024-03-01T07:23:51Z</cp:lastPrinted>
  <dcterms:created xsi:type="dcterms:W3CDTF">2018-02-16T05:24:00Z</dcterms:created>
  <dcterms:modified xsi:type="dcterms:W3CDTF">2024-07-12T08:39:31Z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  <property fmtid="{D5CDD505-2E9C-101B-9397-08002B2CF9AE}" pid="3" name="ICV">
    <vt:lpwstr>652461170F434688919D69FF7D352CD0</vt:lpwstr>
  </property>
</Properties>
</file>