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76" r:id="rId2"/>
    <p:sldId id="258" r:id="rId3"/>
    <p:sldId id="259" r:id="rId4"/>
    <p:sldId id="274" r:id="rId5"/>
    <p:sldId id="278" r:id="rId6"/>
    <p:sldId id="277" r:id="rId7"/>
    <p:sldId id="261" r:id="rId8"/>
    <p:sldId id="262" r:id="rId9"/>
    <p:sldId id="264" r:id="rId10"/>
    <p:sldId id="263" r:id="rId11"/>
    <p:sldId id="275" r:id="rId12"/>
    <p:sldId id="265" r:id="rId13"/>
    <p:sldId id="279" r:id="rId14"/>
    <p:sldId id="280" r:id="rId15"/>
    <p:sldId id="269" r:id="rId16"/>
  </p:sldIdLst>
  <p:sldSz cx="12192000" cy="6858000"/>
  <p:notesSz cx="6797675" cy="99298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avie" panose="04040805050809020602" pitchFamily="82" charset="0"/>
      <p:regular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Roboto Black" panose="020B0604020202020204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IcMV2+NyaoqIgfgE0DI2vrMzY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51" autoAdjust="0"/>
  </p:normalViewPr>
  <p:slideViewPr>
    <p:cSldViewPr snapToGrid="0">
      <p:cViewPr varScale="1">
        <p:scale>
          <a:sx n="78" d="100"/>
          <a:sy n="78" d="100"/>
        </p:scale>
        <p:origin x="1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3" tIns="45604" rIns="91233" bIns="4560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3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3" tIns="45604" rIns="91233" bIns="4560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3" tIns="45604" rIns="91233" bIns="4560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599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3" tIns="45604" rIns="91233" bIns="4560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3" tIns="45604" rIns="91233" bIns="45604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0" indent="0" defTabSz="912480">
              <a:defRPr/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ЦИСЗ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интегрированная информационная система, обеспечивающая централизованное хранение и обработку медицинской информации в области здравоохранения, включая базы (банки) данных, реестры (регистры) в здравоохранении, информационное взаимодействие и доступ в установленном порядке пользователей ЦИСЗ к указанной информации.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/>
            <a:endParaRPr lang="ru-RU" sz="1000" dirty="0"/>
          </a:p>
          <a:p>
            <a:pPr marL="0" indent="0"/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Плановые сроки начала и окончания работ  - февраль 2024 г. – декабрь 2025 г</a:t>
            </a:r>
            <a:endParaRPr sz="1000" dirty="0"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395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21" name="Google Shape;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0" indent="0" defTabSz="912480">
              <a:defRPr/>
            </a:pPr>
            <a:r>
              <a:rPr lang="ru-RU" sz="1000" dirty="0">
                <a:latin typeface="+mn-lt"/>
              </a:rPr>
              <a:t>Создание </a:t>
            </a:r>
            <a:r>
              <a:rPr lang="ru-RU" sz="1000" b="1" dirty="0" err="1">
                <a:latin typeface="+mn-lt"/>
              </a:rPr>
              <a:t>ЦМиР</a:t>
            </a:r>
            <a:r>
              <a:rPr lang="ru-RU" sz="1000" b="1" dirty="0">
                <a:latin typeface="+mn-lt"/>
              </a:rPr>
              <a:t> </a:t>
            </a:r>
            <a:r>
              <a:rPr lang="ru-RU" sz="1000" dirty="0">
                <a:latin typeface="+mn-lt"/>
              </a:rPr>
              <a:t>Центра мониторинга и реагирования на инциденты. </a:t>
            </a:r>
          </a:p>
          <a:p>
            <a:pPr marL="0" indent="0" defTabSz="912480">
              <a:defRPr/>
            </a:pPr>
            <a:r>
              <a:rPr lang="ru-RU" sz="1000" dirty="0">
                <a:latin typeface="+mn-lt"/>
              </a:rPr>
              <a:t>В рамках </a:t>
            </a:r>
            <a:r>
              <a:rPr lang="ru-RU" sz="1000" dirty="0" err="1">
                <a:latin typeface="+mn-lt"/>
              </a:rPr>
              <a:t>ЦМиР</a:t>
            </a:r>
            <a:r>
              <a:rPr lang="ru-RU" sz="1000" dirty="0">
                <a:latin typeface="+mn-lt"/>
              </a:rPr>
              <a:t> делаем акцент на автоматизацию процессов и сокращению времени реагирования на инциденты. </a:t>
            </a:r>
          </a:p>
          <a:p>
            <a:pPr marL="0" indent="0" defTabSz="912480">
              <a:defRPr/>
            </a:pPr>
            <a:endParaRPr lang="ru-RU" sz="1000" dirty="0">
              <a:latin typeface="+mn-lt"/>
            </a:endParaRPr>
          </a:p>
          <a:p>
            <a:pPr marL="0" indent="0" defTabSz="912480">
              <a:defRPr/>
            </a:pPr>
            <a:r>
              <a:rPr lang="ru-RU" sz="1000" dirty="0" err="1">
                <a:latin typeface="+mn-lt"/>
              </a:rPr>
              <a:t>ЦМиР</a:t>
            </a:r>
            <a:r>
              <a:rPr lang="ru-RU" sz="1000" dirty="0">
                <a:latin typeface="+mn-lt"/>
              </a:rPr>
              <a:t> подключаем к аттестованному центру </a:t>
            </a:r>
            <a:r>
              <a:rPr lang="ru-RU" sz="1000" dirty="0" err="1">
                <a:latin typeface="+mn-lt"/>
              </a:rPr>
              <a:t>кибербезопаснсти</a:t>
            </a:r>
            <a:r>
              <a:rPr lang="ru-RU" sz="1000" dirty="0">
                <a:latin typeface="+mn-lt"/>
              </a:rPr>
              <a:t>. </a:t>
            </a:r>
            <a:r>
              <a:rPr lang="ru-RU" sz="1000" b="1" dirty="0">
                <a:latin typeface="+mn-lt"/>
              </a:rPr>
              <a:t>SSDLC</a:t>
            </a:r>
            <a:r>
              <a:rPr lang="ru-RU" sz="1000" dirty="0">
                <a:latin typeface="+mn-lt"/>
              </a:rPr>
              <a:t> (Secure </a:t>
            </a:r>
            <a:r>
              <a:rPr lang="ru-RU" sz="1000" dirty="0" err="1">
                <a:latin typeface="+mn-lt"/>
              </a:rPr>
              <a:t>software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development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lifecycle</a:t>
            </a:r>
            <a:r>
              <a:rPr lang="ru-RU" sz="1000" dirty="0">
                <a:latin typeface="+mn-lt"/>
              </a:rPr>
              <a:t>). </a:t>
            </a:r>
          </a:p>
          <a:p>
            <a:pPr marL="0" indent="0" defTabSz="912480">
              <a:defRPr/>
            </a:pPr>
            <a:endParaRPr lang="ru-RU" sz="1000" dirty="0">
              <a:latin typeface="+mn-lt"/>
            </a:endParaRPr>
          </a:p>
          <a:p>
            <a:pPr marL="0" indent="0" defTabSz="912480">
              <a:defRPr/>
            </a:pPr>
            <a:r>
              <a:rPr lang="ru-RU" sz="1000" dirty="0">
                <a:latin typeface="+mn-lt"/>
              </a:rPr>
              <a:t>Работы выполняются с учётом лучших практик и методологии по </a:t>
            </a:r>
            <a:r>
              <a:rPr lang="ru-RU" sz="1000" b="1" dirty="0">
                <a:latin typeface="+mn-lt"/>
              </a:rPr>
              <a:t>безопасной разработке </a:t>
            </a:r>
            <a:r>
              <a:rPr lang="ru-RU" sz="1000" dirty="0">
                <a:latin typeface="+mn-lt"/>
              </a:rPr>
              <a:t>ПО.</a:t>
            </a:r>
          </a:p>
          <a:p>
            <a:pPr marL="0" indent="0"/>
            <a:endParaRPr dirty="0"/>
          </a:p>
        </p:txBody>
      </p:sp>
      <p:sp>
        <p:nvSpPr>
          <p:cNvPr id="456" name="Google Shape;4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59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0" indent="0"/>
            <a:r>
              <a:rPr lang="ru-RU" dirty="0"/>
              <a:t>Класс ОИ - 3ин+3спец+3бг+3юл</a:t>
            </a:r>
            <a:endParaRPr dirty="0"/>
          </a:p>
        </p:txBody>
      </p:sp>
      <p:sp>
        <p:nvSpPr>
          <p:cNvPr id="492" name="Google Shape;4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0" indent="0"/>
            <a:r>
              <a:rPr lang="ru-RU" dirty="0"/>
              <a:t>Класс ОИ - 3ин+3спец+3бг+3юл</a:t>
            </a:r>
            <a:endParaRPr dirty="0"/>
          </a:p>
        </p:txBody>
      </p:sp>
      <p:sp>
        <p:nvSpPr>
          <p:cNvPr id="492" name="Google Shape;4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600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0" indent="0"/>
            <a:r>
              <a:rPr lang="ru-RU" dirty="0"/>
              <a:t>Класс ОИ - 3ин+3спец+3бг+3юл</a:t>
            </a:r>
            <a:endParaRPr dirty="0"/>
          </a:p>
        </p:txBody>
      </p:sp>
      <p:sp>
        <p:nvSpPr>
          <p:cNvPr id="492" name="Google Shape;4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069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3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533" name="Google Shape;5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228120" indent="-228120">
              <a:buAutoNum type="arabicPeriod"/>
            </a:pPr>
            <a:r>
              <a:rPr lang="ru-RU" dirty="0"/>
              <a:t>Автоматизация процессов взаимодействия </a:t>
            </a:r>
            <a:r>
              <a:rPr lang="ru-RU" b="1" dirty="0"/>
              <a:t>между</a:t>
            </a:r>
            <a:r>
              <a:rPr lang="ru-RU" dirty="0"/>
              <a:t> ОЗ.</a:t>
            </a:r>
          </a:p>
          <a:p>
            <a:pPr marL="228120" indent="-228120">
              <a:buAutoNum type="arabicPeriod"/>
            </a:pPr>
            <a:endParaRPr lang="ru-RU" dirty="0"/>
          </a:p>
          <a:p>
            <a:pPr marL="228120" indent="-228120">
              <a:buAutoNum type="arabicPeriod"/>
            </a:pPr>
            <a:r>
              <a:rPr lang="ru-RU" dirty="0"/>
              <a:t>Пациент не должен за собой нести чемодан бумаг.</a:t>
            </a:r>
          </a:p>
          <a:p>
            <a:pPr marL="228120" indent="-228120">
              <a:buAutoNum type="arabicPeriod"/>
            </a:pPr>
            <a:endParaRPr lang="ru-RU" dirty="0"/>
          </a:p>
          <a:p>
            <a:pPr marL="0" indent="0"/>
            <a:r>
              <a:rPr lang="ru-RU" dirty="0"/>
              <a:t>3. Пациент имеет право на доступ к своей медицинской информации.</a:t>
            </a:r>
          </a:p>
          <a:p>
            <a:pPr marL="0" indent="0"/>
            <a:endParaRPr lang="ru-RU" dirty="0"/>
          </a:p>
          <a:p>
            <a:pPr marL="0" indent="0"/>
            <a:r>
              <a:rPr lang="ru-RU" dirty="0"/>
              <a:t>4. Доступ государственных органов (в соответствии с законодательством) к медицинской информации будет происходить через ЦИСЗ.</a:t>
            </a:r>
            <a:endParaRPr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601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4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228120" indent="-228120"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ru-RU" sz="1000" dirty="0">
                <a:latin typeface="+mn-lt"/>
              </a:rPr>
              <a:t>Внесены изменения в НПА</a:t>
            </a:r>
            <a:endParaRPr sz="1000" dirty="0">
              <a:latin typeface="+mn-lt"/>
            </a:endParaRPr>
          </a:p>
          <a:p>
            <a:pPr marL="342180" indent="-34218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ru-RU" sz="1000" dirty="0">
                <a:latin typeface="+mn-lt"/>
                <a:ea typeface="Times New Roman"/>
                <a:cs typeface="Times New Roman"/>
                <a:sym typeface="Times New Roman"/>
              </a:rPr>
              <a:t>Утвержден Акт отнесения информационной системы к классу типовых информационных систем от 08.02.2024</a:t>
            </a:r>
            <a:endParaRPr lang="en-GB" sz="1000" dirty="0">
              <a:latin typeface="+mn-lt"/>
            </a:endParaRPr>
          </a:p>
          <a:p>
            <a:pPr marL="228120" indent="-228120"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ru-RU" sz="1000" dirty="0">
                <a:latin typeface="+mn-lt"/>
              </a:rPr>
              <a:t>Определены ОЗ  - всего 461, в пилотной зоне 9</a:t>
            </a:r>
          </a:p>
          <a:p>
            <a:pPr marL="228120" indent="-228120"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ru-RU" sz="1000" dirty="0">
                <a:latin typeface="+mn-lt"/>
              </a:rPr>
              <a:t>Количество точек подключения – свыше 4000</a:t>
            </a:r>
          </a:p>
          <a:p>
            <a:pPr marL="228120" indent="-228120"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ru-RU" sz="1000" dirty="0">
                <a:latin typeface="+mn-lt"/>
              </a:rPr>
              <a:t>Проектирование, создание и аттестация </a:t>
            </a:r>
            <a:r>
              <a:rPr lang="ru-RU" sz="1000" b="1" dirty="0">
                <a:latin typeface="+mn-lt"/>
              </a:rPr>
              <a:t>СЗИ</a:t>
            </a:r>
            <a:r>
              <a:rPr lang="ru-RU" sz="1000" dirty="0">
                <a:latin typeface="+mn-lt"/>
              </a:rPr>
              <a:t>. </a:t>
            </a:r>
          </a:p>
          <a:p>
            <a:pPr marL="228120" indent="-228120"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ru-RU" sz="1000" dirty="0">
                <a:latin typeface="+mn-lt"/>
              </a:rPr>
              <a:t>Создание </a:t>
            </a:r>
            <a:r>
              <a:rPr lang="ru-RU" sz="1000" b="1" dirty="0" err="1">
                <a:latin typeface="+mn-lt"/>
              </a:rPr>
              <a:t>ЦМиР</a:t>
            </a:r>
            <a:r>
              <a:rPr lang="ru-RU" sz="1000" b="1" dirty="0">
                <a:latin typeface="+mn-lt"/>
              </a:rPr>
              <a:t> </a:t>
            </a:r>
            <a:r>
              <a:rPr lang="ru-RU" sz="1000" dirty="0">
                <a:latin typeface="+mn-lt"/>
              </a:rPr>
              <a:t>Центра мониторинга и реагирования на инциденты</a:t>
            </a:r>
            <a:endParaRPr sz="1000" dirty="0">
              <a:latin typeface="+mn-lt"/>
            </a:endParaRPr>
          </a:p>
        </p:txBody>
      </p:sp>
      <p:sp>
        <p:nvSpPr>
          <p:cNvPr id="271" name="Google Shape;271;p4:notes"/>
          <p:cNvSpPr txBox="1">
            <a:spLocks noGrp="1"/>
          </p:cNvSpPr>
          <p:nvPr>
            <p:ph type="sldNum" idx="12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3" tIns="45604" rIns="91233" bIns="4560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14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4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ru-RU" sz="1000" dirty="0">
                <a:latin typeface="+mn-lt"/>
              </a:rPr>
              <a:t>Подсистемы первой (2024) и второй (2025) очереди. </a:t>
            </a:r>
            <a:endParaRPr sz="1000" dirty="0">
              <a:latin typeface="+mn-lt"/>
            </a:endParaRPr>
          </a:p>
        </p:txBody>
      </p:sp>
      <p:sp>
        <p:nvSpPr>
          <p:cNvPr id="271" name="Google Shape;271;p4:notes"/>
          <p:cNvSpPr txBox="1">
            <a:spLocks noGrp="1"/>
          </p:cNvSpPr>
          <p:nvPr>
            <p:ph type="sldNum" idx="12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3" tIns="45604" rIns="91233" bIns="4560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49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0" indent="0"/>
            <a:r>
              <a:rPr lang="ru-RU" sz="1000" dirty="0">
                <a:latin typeface="+mn-lt"/>
              </a:rPr>
              <a:t>НСИ – центральное место хранения республиканских справочников и классификаторов, необходимых для работы ЦИСЗ и обмена данными</a:t>
            </a:r>
          </a:p>
          <a:p>
            <a:pPr marL="0" indent="0"/>
            <a:r>
              <a:rPr lang="ru-RU" sz="1000" dirty="0">
                <a:latin typeface="+mn-lt"/>
              </a:rPr>
              <a:t>Сопровождение справочников будет осуществляться силами РНПЦ МТ</a:t>
            </a:r>
          </a:p>
          <a:p>
            <a:pPr marL="0" indent="0"/>
            <a:r>
              <a:rPr lang="ru-RU" sz="1000" dirty="0">
                <a:latin typeface="+mn-lt"/>
              </a:rPr>
              <a:t>Существующие в МИС справочники могут использоваться для локальных процессов, но не для обмена с ЦИСЗ</a:t>
            </a:r>
          </a:p>
          <a:p>
            <a:pPr marL="0" indent="0"/>
            <a:endParaRPr lang="ru-RU" sz="1000" dirty="0">
              <a:latin typeface="+mn-lt"/>
            </a:endParaRPr>
          </a:p>
          <a:p>
            <a:pPr marL="0" indent="0"/>
            <a:r>
              <a:rPr lang="ru-RU" sz="1000" dirty="0">
                <a:latin typeface="+mn-lt"/>
              </a:rPr>
              <a:t>ИЭМК – хранение структурированной (в первую очередь) медицинской информации о пациентах, а также неструктурированной </a:t>
            </a:r>
          </a:p>
          <a:p>
            <a:pPr marL="0" indent="0"/>
            <a:r>
              <a:rPr lang="ru-RU" sz="1000" dirty="0">
                <a:latin typeface="+mn-lt"/>
              </a:rPr>
              <a:t>Ядро ЦИСЗ где будет накапливаться информация и откуда будут получать актуальные данные другие МИС</a:t>
            </a:r>
          </a:p>
          <a:p>
            <a:pPr marL="0" indent="0"/>
            <a:endParaRPr lang="ru-RU" sz="1000" dirty="0">
              <a:latin typeface="+mn-lt"/>
            </a:endParaRPr>
          </a:p>
          <a:p>
            <a:pPr marL="0" indent="0"/>
            <a:r>
              <a:rPr lang="ru-RU" sz="1000" dirty="0">
                <a:latin typeface="+mn-lt"/>
              </a:rPr>
              <a:t>ЛКП – личное пространство пациента, которое предназначено для получения пациентом </a:t>
            </a:r>
            <a:r>
              <a:rPr lang="ru-RU" sz="1000" dirty="0">
                <a:latin typeface="+mn-lt"/>
                <a:ea typeface="Times New Roman" panose="02020603050405020304" pitchFamily="18" charset="0"/>
              </a:rPr>
              <a:t>истории обслуживания в медицинских организациях, данных о выписанных и действующих листах временной нетрудоспособности, заключения специалистов, медицинские назначения, электронные копии выписанных рецептов, перечень оказанных медицинских услуг, а также для самостоятельной записи на приём к специалистам, обеспечить возможность вывода на печать медицинской информации</a:t>
            </a:r>
            <a:endParaRPr sz="1000" dirty="0">
              <a:latin typeface="+mn-lt"/>
            </a:endParaRPr>
          </a:p>
        </p:txBody>
      </p:sp>
      <p:sp>
        <p:nvSpPr>
          <p:cNvPr id="349" name="Google Shape;3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spcFirstLastPara="1" wrap="square" lIns="91233" tIns="45604" rIns="91233" bIns="45604" anchor="t" anchorCtr="0">
            <a:noAutofit/>
          </a:bodyPr>
          <a:lstStyle/>
          <a:p>
            <a:pPr marL="0" indent="0"/>
            <a:r>
              <a:rPr lang="ru-RU" sz="900" dirty="0">
                <a:latin typeface="+mn-lt"/>
              </a:rPr>
              <a:t>ОМИС – для автоматизации процессов в стоматологических и амбулаторных поликлиниках</a:t>
            </a:r>
          </a:p>
          <a:p>
            <a:pPr marL="0" indent="0"/>
            <a:r>
              <a:rPr lang="ru-RU" sz="900" dirty="0">
                <a:latin typeface="+mn-lt"/>
                <a:ea typeface="Times New Roman" panose="02020603050405020304" pitchFamily="18" charset="0"/>
              </a:rPr>
              <a:t>Цель создания подсистемы «Единая система лабораторных исследований» - создание единого информационного пространства лабораторных исследований ОЗ Республики Беларусь, подключенных к ЦИСЗ.</a:t>
            </a:r>
          </a:p>
          <a:p>
            <a:pPr marL="0" indent="0"/>
            <a:r>
              <a:rPr lang="ru-RU" sz="900" dirty="0">
                <a:latin typeface="+mn-lt"/>
                <a:ea typeface="Times New Roman" panose="02020603050405020304" pitchFamily="18" charset="0"/>
              </a:rPr>
              <a:t>Главное – не нужно будет бумажное взаимодействие между ОЗ при передаче направлений на анализы и результатов анализов</a:t>
            </a:r>
          </a:p>
          <a:p>
            <a:pPr marL="0" indent="0"/>
            <a:r>
              <a:rPr lang="ru-RU" sz="900" dirty="0">
                <a:latin typeface="+mn-lt"/>
                <a:ea typeface="Times New Roman" panose="02020603050405020304" pitchFamily="18" charset="0"/>
              </a:rPr>
              <a:t> Подсистема позволит сократить время получения данных лабораторных исследований, минимизировать негативного воздействия «человеческого фактора», а также для создания условий по оптимальной загрузке лабораторных анализаторов и экономии реагентов</a:t>
            </a:r>
          </a:p>
          <a:p>
            <a:pPr marL="0" indent="0"/>
            <a:r>
              <a:rPr lang="ru-RU" sz="900" dirty="0">
                <a:latin typeface="+mn-lt"/>
                <a:ea typeface="Times New Roman" panose="02020603050405020304" pitchFamily="18" charset="0"/>
              </a:rPr>
              <a:t>из следующих модулей:</a:t>
            </a:r>
            <a:endParaRPr lang="en-GB" sz="900" dirty="0">
              <a:latin typeface="+mn-lt"/>
              <a:ea typeface="Times New Roman" panose="02020603050405020304" pitchFamily="18" charset="0"/>
            </a:endParaRPr>
          </a:p>
          <a:p>
            <a:pPr marL="342180" indent="-342180" algn="just">
              <a:lnSpc>
                <a:spcPct val="130000"/>
              </a:lnSpc>
              <a:buFont typeface="Symbol" panose="05050102010706020507" pitchFamily="18" charset="2"/>
              <a:buChar char=""/>
              <a:tabLst>
                <a:tab pos="988520" algn="l"/>
                <a:tab pos="1126659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модуль «Сервер обмена лабораторными исследованиями»;</a:t>
            </a:r>
            <a:endParaRPr lang="en-GB" sz="900" dirty="0">
              <a:latin typeface="+mn-lt"/>
              <a:ea typeface="Times New Roman" panose="02020603050405020304" pitchFamily="18" charset="0"/>
            </a:endParaRPr>
          </a:p>
          <a:p>
            <a:pPr marL="342180" indent="-342180" algn="just">
              <a:lnSpc>
                <a:spcPct val="130000"/>
              </a:lnSpc>
              <a:buFont typeface="Symbol" panose="05050102010706020507" pitchFamily="18" charset="2"/>
              <a:buChar char=""/>
              <a:tabLst>
                <a:tab pos="988520" algn="l"/>
                <a:tab pos="1126659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модуль «Облачная лабораторная информационная система»; - Альтернатива для ОЗ по применению инструмента</a:t>
            </a:r>
            <a:endParaRPr lang="en-GB" sz="900" dirty="0">
              <a:latin typeface="+mn-lt"/>
              <a:ea typeface="Times New Roman" panose="02020603050405020304" pitchFamily="18" charset="0"/>
            </a:endParaRPr>
          </a:p>
          <a:p>
            <a:pPr marL="0" indent="0"/>
            <a:r>
              <a:rPr lang="ru-RU" sz="900" dirty="0">
                <a:latin typeface="+mn-lt"/>
                <a:ea typeface="Times New Roman" panose="02020603050405020304" pitchFamily="18" charset="0"/>
              </a:rPr>
              <a:t>Цель создания подсистемы «Единый архив медицинских изображений» – обеспечение централизованного управления и контроля доступа к медицинским изображениям ОЗ Республики Беларусь, подключенных к ЦИСЗИЗ</a:t>
            </a:r>
          </a:p>
          <a:p>
            <a:pPr marL="0" indent="0"/>
            <a:r>
              <a:rPr lang="ru-RU" sz="900" dirty="0">
                <a:latin typeface="+mn-lt"/>
                <a:ea typeface="Times New Roman" panose="02020603050405020304" pitchFamily="18" charset="0"/>
              </a:rPr>
              <a:t>из следующих модулей:</a:t>
            </a:r>
            <a:endParaRPr lang="en-GB" sz="900" dirty="0">
              <a:latin typeface="+mn-lt"/>
              <a:ea typeface="Times New Roman" panose="02020603050405020304" pitchFamily="18" charset="0"/>
            </a:endParaRPr>
          </a:p>
          <a:p>
            <a:pPr marL="342180" indent="-342180" algn="just">
              <a:lnSpc>
                <a:spcPct val="130000"/>
              </a:lnSpc>
              <a:buFont typeface="Symbol" panose="05050102010706020507" pitchFamily="18" charset="2"/>
              <a:buChar char=""/>
              <a:tabLst>
                <a:tab pos="988520" algn="l"/>
                <a:tab pos="1126659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модуль «Сервер обмена диагностическими исследованиями»;</a:t>
            </a:r>
            <a:endParaRPr lang="en-GB" sz="900" dirty="0">
              <a:latin typeface="+mn-lt"/>
              <a:ea typeface="Times New Roman" panose="02020603050405020304" pitchFamily="18" charset="0"/>
            </a:endParaRPr>
          </a:p>
          <a:p>
            <a:pPr marL="342180" indent="-342180" algn="just">
              <a:lnSpc>
                <a:spcPct val="130000"/>
              </a:lnSpc>
              <a:buFont typeface="Symbol" panose="05050102010706020507" pitchFamily="18" charset="2"/>
              <a:buChar char=""/>
              <a:tabLst>
                <a:tab pos="988520" algn="l"/>
                <a:tab pos="1126659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модуль «Хранилище медицинских изображений»;</a:t>
            </a:r>
            <a:endParaRPr lang="en-GB" sz="900" dirty="0">
              <a:latin typeface="+mn-lt"/>
              <a:ea typeface="Times New Roman" panose="02020603050405020304" pitchFamily="18" charset="0"/>
            </a:endParaRPr>
          </a:p>
          <a:p>
            <a:pPr marL="342180" indent="-342180" algn="just">
              <a:lnSpc>
                <a:spcPct val="130000"/>
              </a:lnSpc>
              <a:buFont typeface="Symbol" panose="05050102010706020507" pitchFamily="18" charset="2"/>
              <a:buChar char=""/>
              <a:tabLst>
                <a:tab pos="988520" algn="l"/>
                <a:tab pos="1126659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модуль «Просмотр диагностических изображений» (DICOM-</a:t>
            </a:r>
            <a:r>
              <a:rPr lang="ru-RU" sz="900" dirty="0" err="1">
                <a:latin typeface="+mn-lt"/>
                <a:ea typeface="Times New Roman" panose="02020603050405020304" pitchFamily="18" charset="0"/>
              </a:rPr>
              <a:t>viewer</a:t>
            </a:r>
            <a:r>
              <a:rPr lang="ru-RU" sz="900" dirty="0">
                <a:latin typeface="+mn-lt"/>
                <a:ea typeface="Times New Roman" panose="02020603050405020304" pitchFamily="18" charset="0"/>
              </a:rPr>
              <a:t>).</a:t>
            </a:r>
            <a:endParaRPr lang="en-GB" sz="900" dirty="0"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456" name="Google Shape;4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4324530" y="1294725"/>
            <a:ext cx="737559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SzPts val="2400"/>
              <a:buFont typeface="Noto Sans Symbols"/>
              <a:buChar char="⮚"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Создание единого информационного пространства системы здравоохранения в Республике Беларусь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endParaRPr lang="ru-RU" sz="2400" dirty="0"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Улучшение качества оказания медицинских услуг населению</a:t>
            </a:r>
            <a:endParaRPr dirty="0"/>
          </a:p>
        </p:txBody>
      </p:sp>
      <p:sp>
        <p:nvSpPr>
          <p:cNvPr id="102" name="Google Shape;102;p2"/>
          <p:cNvSpPr/>
          <p:nvPr/>
        </p:nvSpPr>
        <p:spPr>
          <a:xfrm>
            <a:off x="0" y="9637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"/>
          <p:cNvGrpSpPr/>
          <p:nvPr/>
        </p:nvGrpSpPr>
        <p:grpSpPr>
          <a:xfrm>
            <a:off x="1499149" y="1196365"/>
            <a:ext cx="2453000" cy="2493133"/>
            <a:chOff x="1598005" y="1196365"/>
            <a:chExt cx="2809584" cy="2933511"/>
          </a:xfrm>
        </p:grpSpPr>
        <p:sp>
          <p:nvSpPr>
            <p:cNvPr id="105" name="Google Shape;105;p2"/>
            <p:cNvSpPr/>
            <p:nvPr/>
          </p:nvSpPr>
          <p:spPr>
            <a:xfrm>
              <a:off x="2504829" y="3229876"/>
              <a:ext cx="1008000" cy="900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5F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504829" y="2220128"/>
              <a:ext cx="1008000" cy="900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DF3F5"/>
            </a:solidFill>
            <a:ln w="12700" cap="flat" cmpd="sng">
              <a:solidFill>
                <a:srgbClr val="005F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399589" y="2731411"/>
              <a:ext cx="1008000" cy="900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5F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399589" y="1707648"/>
              <a:ext cx="1008000" cy="900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5F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610069" y="2731411"/>
              <a:ext cx="1008000" cy="900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5F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598005" y="1715254"/>
              <a:ext cx="1008000" cy="900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5F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509214" y="1196365"/>
              <a:ext cx="1008000" cy="900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5F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2" name="Google Shape;112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86418" y="1396984"/>
              <a:ext cx="468696" cy="468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88109" y="1944868"/>
              <a:ext cx="425560" cy="425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77547" y="2985341"/>
              <a:ext cx="446683" cy="44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71281" y="3432024"/>
              <a:ext cx="500409" cy="500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43740" y="2972271"/>
              <a:ext cx="485809" cy="4858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901230" y="1977404"/>
              <a:ext cx="422385" cy="42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807655" y="2514887"/>
              <a:ext cx="433047" cy="433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2"/>
          <p:cNvSpPr txBox="1"/>
          <p:nvPr/>
        </p:nvSpPr>
        <p:spPr>
          <a:xfrm>
            <a:off x="1053212" y="194763"/>
            <a:ext cx="60967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ЦЕЛИ разработки </a:t>
            </a:r>
            <a:r>
              <a:rPr lang="ru-RU" sz="28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ЦИСЗ</a:t>
            </a:r>
            <a:endParaRPr dirty="0"/>
          </a:p>
        </p:txBody>
      </p:sp>
      <p:sp>
        <p:nvSpPr>
          <p:cNvPr id="120" name="Google Shape;120;p2"/>
          <p:cNvSpPr txBox="1"/>
          <p:nvPr/>
        </p:nvSpPr>
        <p:spPr>
          <a:xfrm>
            <a:off x="1862746" y="5059260"/>
            <a:ext cx="421537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Распоряжение Президента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Республики Беларусь от 8 января 2024 </a:t>
            </a:r>
            <a:r>
              <a:rPr lang="ru-RU" sz="1800" b="1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№6рп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 централизованной информационной системе здравоохранения»</a:t>
            </a:r>
            <a:endParaRPr dirty="0"/>
          </a:p>
        </p:txBody>
      </p:sp>
      <p:cxnSp>
        <p:nvCxnSpPr>
          <p:cNvPr id="121" name="Google Shape;121;p2"/>
          <p:cNvCxnSpPr/>
          <p:nvPr/>
        </p:nvCxnSpPr>
        <p:spPr>
          <a:xfrm>
            <a:off x="1297172" y="4763386"/>
            <a:ext cx="1040295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" name="Google Shape;122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97172" y="5122500"/>
            <a:ext cx="534443" cy="40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79134" y="5122500"/>
            <a:ext cx="534443" cy="40011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/>
          <p:cNvSpPr txBox="1"/>
          <p:nvPr/>
        </p:nvSpPr>
        <p:spPr>
          <a:xfrm>
            <a:off x="6913577" y="5060582"/>
            <a:ext cx="421537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none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План мероприятий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утвержденный Заместителем Премьер-министра Республики Беларусь Петришенко И.В. 30 января 2024 г. №38/101-7,204-58/34</a:t>
            </a:r>
            <a:endParaRPr dirty="0"/>
          </a:p>
        </p:txBody>
      </p:sp>
      <p:sp>
        <p:nvSpPr>
          <p:cNvPr id="126" name="Google Shape;126;p2"/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none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50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7"/>
          <p:cNvGrpSpPr/>
          <p:nvPr/>
        </p:nvGrpSpPr>
        <p:grpSpPr>
          <a:xfrm>
            <a:off x="2725677" y="1025323"/>
            <a:ext cx="9046772" cy="4952567"/>
            <a:chOff x="2725677" y="2970637"/>
            <a:chExt cx="9046772" cy="3159418"/>
          </a:xfrm>
        </p:grpSpPr>
        <p:sp>
          <p:nvSpPr>
            <p:cNvPr id="424" name="Google Shape;424;p7"/>
            <p:cNvSpPr/>
            <p:nvPr/>
          </p:nvSpPr>
          <p:spPr>
            <a:xfrm>
              <a:off x="2725677" y="3244138"/>
              <a:ext cx="9033903" cy="1149375"/>
            </a:xfrm>
            <a:custGeom>
              <a:avLst/>
              <a:gdLst/>
              <a:ahLst/>
              <a:cxnLst/>
              <a:rect l="l" t="t" r="r" b="b"/>
              <a:pathLst>
                <a:path w="9833748" h="708750" extrusionOk="0">
                  <a:moveTo>
                    <a:pt x="0" y="0"/>
                  </a:moveTo>
                  <a:lnTo>
                    <a:pt x="9833748" y="0"/>
                  </a:lnTo>
                  <a:lnTo>
                    <a:pt x="9833748" y="708750"/>
                  </a:lnTo>
                  <a:lnTo>
                    <a:pt x="0" y="708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63200" tIns="288000" rIns="763200" bIns="106675" anchor="t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централизованный инструмент для организаций по части:</a:t>
              </a:r>
            </a:p>
            <a:p>
              <a:pPr lvl="1">
                <a:lnSpc>
                  <a:spcPct val="90000"/>
                </a:lnSpc>
              </a:pPr>
              <a:r>
                <a:rPr lang="ru-RU" sz="14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                          - управления потоками пациентов </a:t>
              </a:r>
              <a:r>
                <a:rPr lang="ru-RU" sz="1400" b="1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между</a:t>
              </a:r>
              <a:r>
                <a:rPr lang="ru-RU" sz="14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организациями</a:t>
              </a:r>
              <a:endParaRPr lang="ru-RU" dirty="0"/>
            </a:p>
            <a:p>
              <a:pPr lvl="1">
                <a:lnSpc>
                  <a:spcPct val="90000"/>
                </a:lnSpc>
              </a:pPr>
              <a:r>
                <a:rPr lang="ru-RU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                          - з</a:t>
              </a:r>
              <a:r>
                <a:rPr lang="ru-RU" sz="14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аписи  на госпитализацию</a:t>
              </a:r>
            </a:p>
            <a:p>
              <a:pPr lvl="1">
                <a:lnSpc>
                  <a:spcPct val="90000"/>
                </a:lnSpc>
              </a:pPr>
              <a:r>
                <a:rPr lang="ru-RU" sz="14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                          - ведение листов ожидания</a:t>
              </a:r>
            </a:p>
            <a:p>
              <a:pPr lvl="1">
                <a:lnSpc>
                  <a:spcPct val="90000"/>
                </a:lnSpc>
              </a:pPr>
              <a:r>
                <a:rPr lang="ru-RU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                          - </a:t>
              </a:r>
              <a:r>
                <a:rPr lang="ru-RU" sz="14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записи на прием к врачу</a:t>
              </a:r>
              <a:endParaRPr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193509" y="2970637"/>
              <a:ext cx="7200000" cy="468000"/>
            </a:xfrm>
            <a:custGeom>
              <a:avLst/>
              <a:gdLst/>
              <a:ahLst/>
              <a:cxnLst/>
              <a:rect l="l" t="t" r="r" b="b"/>
              <a:pathLst>
                <a:path w="6883623" h="265680" extrusionOk="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6839342" y="0"/>
                  </a:lnTo>
                  <a:cubicBezTo>
                    <a:pt x="6863798" y="0"/>
                    <a:pt x="6883623" y="19825"/>
                    <a:pt x="6883623" y="44281"/>
                  </a:cubicBezTo>
                  <a:lnTo>
                    <a:pt x="6883623" y="221399"/>
                  </a:lnTo>
                  <a:cubicBezTo>
                    <a:pt x="6883623" y="245855"/>
                    <a:pt x="6863798" y="265680"/>
                    <a:pt x="6839342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solidFill>
              <a:srgbClr val="005F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73150" tIns="12950" rIns="273150" bIns="12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rPr lang="ru-RU" sz="1800" b="1" cap="none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УПРАВЛЕНИЕ ОЧЕРЕДЯМИ ПАЦИЕНТОВ</a:t>
              </a:r>
              <a:endParaRPr sz="1800" b="1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725677" y="5054475"/>
              <a:ext cx="9046772" cy="1075580"/>
            </a:xfrm>
            <a:custGeom>
              <a:avLst/>
              <a:gdLst/>
              <a:ahLst/>
              <a:cxnLst/>
              <a:rect l="l" t="t" r="r" b="b"/>
              <a:pathLst>
                <a:path w="9833748" h="708750" extrusionOk="0">
                  <a:moveTo>
                    <a:pt x="0" y="0"/>
                  </a:moveTo>
                  <a:lnTo>
                    <a:pt x="9833748" y="0"/>
                  </a:lnTo>
                  <a:lnTo>
                    <a:pt x="9833748" y="708750"/>
                  </a:lnTo>
                  <a:lnTo>
                    <a:pt x="0" y="708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63200" tIns="288000" rIns="504000" bIns="1066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endParaRPr lang="ru-RU"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ru-RU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и</a:t>
              </a:r>
              <a:r>
                <a:rPr lang="ru-RU" sz="14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нструмент принятия управленческие решения на основе больших данных</a:t>
              </a:r>
              <a:endParaRPr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ru-RU" sz="14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прогнозирование спроса на медицинские услуги и планирование медицинских процессов и закупок</a:t>
              </a:r>
              <a:endParaRPr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ru-RU" sz="14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повышение качества взаимодействия между всеми участниками системы здравоохранения</a:t>
              </a:r>
              <a:endParaRPr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3241078" y="4776996"/>
              <a:ext cx="7200000" cy="468000"/>
            </a:xfrm>
            <a:custGeom>
              <a:avLst/>
              <a:gdLst/>
              <a:ahLst/>
              <a:cxnLst/>
              <a:rect l="l" t="t" r="r" b="b"/>
              <a:pathLst>
                <a:path w="6883623" h="265680" extrusionOk="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6839342" y="0"/>
                  </a:lnTo>
                  <a:cubicBezTo>
                    <a:pt x="6863798" y="0"/>
                    <a:pt x="6883623" y="19825"/>
                    <a:pt x="6883623" y="44281"/>
                  </a:cubicBezTo>
                  <a:lnTo>
                    <a:pt x="6883623" y="221399"/>
                  </a:lnTo>
                  <a:cubicBezTo>
                    <a:pt x="6883623" y="245855"/>
                    <a:pt x="6863798" y="265680"/>
                    <a:pt x="6839342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solidFill>
              <a:srgbClr val="005F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73150" tIns="12950" rIns="273150" bIns="12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rPr lang="ru-RU" sz="1800" b="1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ИНФОРМАЦИОННО-АНАЛИТИЧЕСКАЯ ПОДСИСТЕМА</a:t>
              </a:r>
              <a:endParaRPr sz="1800" b="1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8" name="Google Shape;428;p7"/>
          <p:cNvSpPr/>
          <p:nvPr/>
        </p:nvSpPr>
        <p:spPr>
          <a:xfrm>
            <a:off x="0" y="9637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7"/>
          <p:cNvSpPr txBox="1"/>
          <p:nvPr/>
        </p:nvSpPr>
        <p:spPr>
          <a:xfrm>
            <a:off x="1165120" y="313203"/>
            <a:ext cx="95512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cap="none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Подсистемы ВТОРОЙ очереди ЦИСЗ (2025)</a:t>
            </a:r>
          </a:p>
        </p:txBody>
      </p:sp>
      <p:sp>
        <p:nvSpPr>
          <p:cNvPr id="431" name="Google Shape;431;p7"/>
          <p:cNvSpPr/>
          <p:nvPr/>
        </p:nvSpPr>
        <p:spPr>
          <a:xfrm>
            <a:off x="1049299" y="3087545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7"/>
          <p:cNvSpPr/>
          <p:nvPr/>
        </p:nvSpPr>
        <p:spPr>
          <a:xfrm>
            <a:off x="1011194" y="4535825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7"/>
          <p:cNvSpPr/>
          <p:nvPr/>
        </p:nvSpPr>
        <p:spPr>
          <a:xfrm>
            <a:off x="1054555" y="1707372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7"/>
          <p:cNvSpPr/>
          <p:nvPr/>
        </p:nvSpPr>
        <p:spPr>
          <a:xfrm>
            <a:off x="1692254" y="3425763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7"/>
          <p:cNvSpPr/>
          <p:nvPr/>
        </p:nvSpPr>
        <p:spPr>
          <a:xfrm>
            <a:off x="1674971" y="4861806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7"/>
          <p:cNvSpPr/>
          <p:nvPr/>
        </p:nvSpPr>
        <p:spPr>
          <a:xfrm>
            <a:off x="1685448" y="4155366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7"/>
          <p:cNvSpPr/>
          <p:nvPr/>
        </p:nvSpPr>
        <p:spPr>
          <a:xfrm>
            <a:off x="1699516" y="2739814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7"/>
          <p:cNvSpPr/>
          <p:nvPr/>
        </p:nvSpPr>
        <p:spPr>
          <a:xfrm>
            <a:off x="1684687" y="5545167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7"/>
          <p:cNvSpPr/>
          <p:nvPr/>
        </p:nvSpPr>
        <p:spPr>
          <a:xfrm>
            <a:off x="1058481" y="1025323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7"/>
          <p:cNvSpPr/>
          <p:nvPr/>
        </p:nvSpPr>
        <p:spPr>
          <a:xfrm>
            <a:off x="1041973" y="3835074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Google Shape;44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9116" y="3213043"/>
            <a:ext cx="372705" cy="37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120" y="4636206"/>
            <a:ext cx="433047" cy="433047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7"/>
          <p:cNvSpPr/>
          <p:nvPr/>
        </p:nvSpPr>
        <p:spPr>
          <a:xfrm>
            <a:off x="1055455" y="2408860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7"/>
          <p:cNvSpPr/>
          <p:nvPr/>
        </p:nvSpPr>
        <p:spPr>
          <a:xfrm>
            <a:off x="1690801" y="2068438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9805" y="1120247"/>
            <a:ext cx="411732" cy="41173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"/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24916" y="2194586"/>
            <a:ext cx="389879" cy="38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69299" y="5582771"/>
            <a:ext cx="483790" cy="48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77138" y="3562160"/>
            <a:ext cx="374950" cy="3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17008" y="2453289"/>
            <a:ext cx="542050" cy="5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4356" y="3937110"/>
            <a:ext cx="368650" cy="3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34938" y="4956618"/>
            <a:ext cx="393497" cy="38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8"/>
          <p:cNvGrpSpPr/>
          <p:nvPr/>
        </p:nvGrpSpPr>
        <p:grpSpPr>
          <a:xfrm>
            <a:off x="2825068" y="4636474"/>
            <a:ext cx="8984513" cy="1741466"/>
            <a:chOff x="2865473" y="2359324"/>
            <a:chExt cx="8984513" cy="1374113"/>
          </a:xfrm>
        </p:grpSpPr>
        <p:sp>
          <p:nvSpPr>
            <p:cNvPr id="459" name="Google Shape;459;p8"/>
            <p:cNvSpPr/>
            <p:nvPr/>
          </p:nvSpPr>
          <p:spPr>
            <a:xfrm>
              <a:off x="2865473" y="2679157"/>
              <a:ext cx="8984513" cy="1054280"/>
            </a:xfrm>
            <a:custGeom>
              <a:avLst/>
              <a:gdLst/>
              <a:ahLst/>
              <a:cxnLst/>
              <a:rect l="l" t="t" r="r" b="b"/>
              <a:pathLst>
                <a:path w="9833748" h="1351349" extrusionOk="0">
                  <a:moveTo>
                    <a:pt x="0" y="0"/>
                  </a:moveTo>
                  <a:lnTo>
                    <a:pt x="9833748" y="0"/>
                  </a:lnTo>
                  <a:lnTo>
                    <a:pt x="9833748" y="1351349"/>
                  </a:lnTo>
                  <a:lnTo>
                    <a:pt x="0" y="1351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63200" tIns="229100" rIns="180000" bIns="1066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ru-RU" dirty="0">
                <a:latin typeface="Roboto"/>
                <a:ea typeface="Roboto"/>
                <a:cs typeface="Roboto"/>
                <a:sym typeface="Roboto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latin typeface="Roboto"/>
                  <a:ea typeface="Roboto"/>
                  <a:cs typeface="Roboto"/>
                  <a:sym typeface="Roboto"/>
                </a:rPr>
                <a:t>международный</a:t>
              </a:r>
              <a:r>
                <a:rPr lang="ru-RU" sz="14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стандарт обмена медицинской информации </a:t>
              </a:r>
              <a:r>
                <a:rPr lang="ru-RU" sz="2000" b="1" dirty="0">
                  <a:solidFill>
                    <a:srgbClr val="005F78"/>
                  </a:solidFill>
                  <a:latin typeface="Roboto"/>
                  <a:ea typeface="Roboto"/>
                  <a:sym typeface="Roboto"/>
                </a:rPr>
                <a:t>HL7 FHIR </a:t>
              </a:r>
              <a:r>
                <a:rPr lang="ru-RU" dirty="0">
                  <a:solidFill>
                    <a:schemeClr val="bg1">
                      <a:lumMod val="50000"/>
                    </a:schemeClr>
                  </a:solidFill>
                  <a:latin typeface="Roboto"/>
                  <a:ea typeface="Roboto"/>
                  <a:sym typeface="Roboto"/>
                </a:rPr>
                <a:t>(версии 5.0.0)</a:t>
              </a:r>
              <a:endParaRPr lang="ru-RU" dirty="0">
                <a:ea typeface="Roboto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b="1" dirty="0">
                  <a:solidFill>
                    <a:srgbClr val="005F78"/>
                  </a:solidFill>
                  <a:latin typeface="Roboto Black"/>
                  <a:ea typeface="Roboto Black"/>
                  <a:sym typeface="Roboto"/>
                </a:rPr>
                <a:t>поэтапно</a:t>
              </a:r>
              <a:r>
                <a:rPr lang="ru-RU" b="1" dirty="0">
                  <a:solidFill>
                    <a:srgbClr val="005F78"/>
                  </a:solidFill>
                  <a:latin typeface="Roboto"/>
                  <a:ea typeface="Roboto"/>
                  <a:sym typeface="Roboto"/>
                </a:rPr>
                <a:t>е внедрение </a:t>
              </a:r>
              <a:r>
                <a:rPr lang="ru-RU" dirty="0">
                  <a:solidFill>
                    <a:schemeClr val="tx1"/>
                  </a:solidFill>
                  <a:latin typeface="Roboto"/>
                  <a:ea typeface="Roboto"/>
                  <a:sym typeface="Roboto"/>
                </a:rPr>
                <a:t>согласно установленному плану</a:t>
              </a:r>
              <a:endParaRPr lang="ru-RU" i="1" dirty="0">
                <a:solidFill>
                  <a:schemeClr val="tx1"/>
                </a:solidFill>
                <a:latin typeface="Roboto"/>
                <a:ea typeface="Roboto"/>
                <a:sym typeface="Roboto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tx1"/>
                  </a:solidFill>
                  <a:latin typeface="Roboto"/>
                  <a:ea typeface="Roboto"/>
                </a:rPr>
                <a:t>будут опубликованы в виде </a:t>
              </a:r>
              <a:r>
                <a:rPr lang="ru-RU" b="1" dirty="0">
                  <a:solidFill>
                    <a:srgbClr val="005F78"/>
                  </a:solidFill>
                  <a:latin typeface="Roboto Black"/>
                  <a:ea typeface="Roboto Black"/>
                </a:rPr>
                <a:t>требований по интеграции </a:t>
              </a:r>
              <a:r>
                <a:rPr lang="ru-RU" dirty="0">
                  <a:latin typeface="Roboto"/>
                  <a:ea typeface="Roboto"/>
                </a:rPr>
                <a:t>с ЦИСЗ</a:t>
              </a: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233661" y="2359324"/>
              <a:ext cx="7661058" cy="468000"/>
            </a:xfrm>
            <a:custGeom>
              <a:avLst/>
              <a:gdLst/>
              <a:ahLst/>
              <a:cxnLst/>
              <a:rect l="l" t="t" r="r" b="b"/>
              <a:pathLst>
                <a:path w="6883623" h="324720" extrusionOk="0">
                  <a:moveTo>
                    <a:pt x="0" y="54121"/>
                  </a:moveTo>
                  <a:cubicBezTo>
                    <a:pt x="0" y="24231"/>
                    <a:pt x="24231" y="0"/>
                    <a:pt x="54121" y="0"/>
                  </a:cubicBezTo>
                  <a:lnTo>
                    <a:pt x="6829502" y="0"/>
                  </a:lnTo>
                  <a:cubicBezTo>
                    <a:pt x="6859392" y="0"/>
                    <a:pt x="6883623" y="24231"/>
                    <a:pt x="6883623" y="54121"/>
                  </a:cubicBezTo>
                  <a:lnTo>
                    <a:pt x="6883623" y="270599"/>
                  </a:lnTo>
                  <a:cubicBezTo>
                    <a:pt x="6883623" y="300489"/>
                    <a:pt x="6859392" y="324720"/>
                    <a:pt x="6829502" y="324720"/>
                  </a:cubicBezTo>
                  <a:lnTo>
                    <a:pt x="54121" y="324720"/>
                  </a:lnTo>
                  <a:cubicBezTo>
                    <a:pt x="24231" y="324720"/>
                    <a:pt x="0" y="300489"/>
                    <a:pt x="0" y="270599"/>
                  </a:cubicBezTo>
                  <a:lnTo>
                    <a:pt x="0" y="54121"/>
                  </a:lnTo>
                  <a:close/>
                </a:path>
              </a:pathLst>
            </a:custGeom>
            <a:solidFill>
              <a:srgbClr val="005F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76025" tIns="15850" rIns="276025" bIns="15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rPr lang="ru-RU" sz="1800" b="1" cap="none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МОДЕЛИ МЕДИЦИНСКИХ ДАННЫХ</a:t>
              </a:r>
              <a:endParaRPr sz="1800" b="1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3" name="Google Shape;463;p8"/>
          <p:cNvSpPr/>
          <p:nvPr/>
        </p:nvSpPr>
        <p:spPr>
          <a:xfrm>
            <a:off x="0" y="9637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8"/>
          <p:cNvSpPr txBox="1"/>
          <p:nvPr/>
        </p:nvSpPr>
        <p:spPr>
          <a:xfrm>
            <a:off x="1053212" y="194763"/>
            <a:ext cx="9652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cap="none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В рамках всего проекта ЦИСЗ (2024 и 2025)</a:t>
            </a:r>
            <a:endParaRPr sz="2800" b="1" i="0" cap="none" dirty="0">
              <a:solidFill>
                <a:srgbClr val="005F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8"/>
          <p:cNvSpPr/>
          <p:nvPr/>
        </p:nvSpPr>
        <p:spPr>
          <a:xfrm>
            <a:off x="1049299" y="3115902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8"/>
          <p:cNvSpPr/>
          <p:nvPr/>
        </p:nvSpPr>
        <p:spPr>
          <a:xfrm>
            <a:off x="1011194" y="4535825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8"/>
          <p:cNvSpPr/>
          <p:nvPr/>
        </p:nvSpPr>
        <p:spPr>
          <a:xfrm>
            <a:off x="1024132" y="2436464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8"/>
          <p:cNvSpPr/>
          <p:nvPr/>
        </p:nvSpPr>
        <p:spPr>
          <a:xfrm>
            <a:off x="1664509" y="2051942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8"/>
          <p:cNvSpPr/>
          <p:nvPr/>
        </p:nvSpPr>
        <p:spPr>
          <a:xfrm>
            <a:off x="1651929" y="2732895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8"/>
          <p:cNvSpPr/>
          <p:nvPr/>
        </p:nvSpPr>
        <p:spPr>
          <a:xfrm>
            <a:off x="1659727" y="1394026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8"/>
          <p:cNvSpPr/>
          <p:nvPr/>
        </p:nvSpPr>
        <p:spPr>
          <a:xfrm>
            <a:off x="1029515" y="1053680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8"/>
          <p:cNvSpPr/>
          <p:nvPr/>
        </p:nvSpPr>
        <p:spPr>
          <a:xfrm>
            <a:off x="1041973" y="3835074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968" y="1513336"/>
            <a:ext cx="389879" cy="38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9116" y="3964952"/>
            <a:ext cx="374950" cy="3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3750" y="2760900"/>
            <a:ext cx="542050" cy="5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8"/>
          <p:cNvSpPr/>
          <p:nvPr/>
        </p:nvSpPr>
        <p:spPr>
          <a:xfrm>
            <a:off x="1016762" y="1749028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8"/>
          <p:cNvSpPr/>
          <p:nvPr/>
        </p:nvSpPr>
        <p:spPr>
          <a:xfrm>
            <a:off x="1670484" y="5492337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8"/>
          <p:cNvSpPr/>
          <p:nvPr/>
        </p:nvSpPr>
        <p:spPr>
          <a:xfrm>
            <a:off x="1674280" y="4812899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8"/>
          <p:cNvSpPr/>
          <p:nvPr/>
        </p:nvSpPr>
        <p:spPr>
          <a:xfrm>
            <a:off x="1671391" y="3430115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8"/>
          <p:cNvSpPr/>
          <p:nvPr/>
        </p:nvSpPr>
        <p:spPr>
          <a:xfrm>
            <a:off x="1675190" y="4125463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8"/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none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4827" y="1847149"/>
            <a:ext cx="461665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40197" y="2529284"/>
            <a:ext cx="411732" cy="41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48939" y="4260721"/>
            <a:ext cx="372705" cy="37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03412" y="4931301"/>
            <a:ext cx="433047" cy="433047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8"/>
          <p:cNvSpPr/>
          <p:nvPr/>
        </p:nvSpPr>
        <p:spPr>
          <a:xfrm>
            <a:off x="2838217" y="1188933"/>
            <a:ext cx="8971364" cy="3258141"/>
          </a:xfrm>
          <a:custGeom>
            <a:avLst/>
            <a:gdLst/>
            <a:ahLst/>
            <a:cxnLst/>
            <a:rect l="l" t="t" r="r" b="b"/>
            <a:pathLst>
              <a:path w="9569951" h="1146600" extrusionOk="0">
                <a:moveTo>
                  <a:pt x="0" y="0"/>
                </a:moveTo>
                <a:lnTo>
                  <a:pt x="9569951" y="0"/>
                </a:lnTo>
                <a:lnTo>
                  <a:pt x="9569951" y="1146600"/>
                </a:lnTo>
                <a:lnTo>
                  <a:pt x="0" y="1146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725" tIns="291575" rIns="742725" bIns="99550" anchor="t" anchorCtr="0">
            <a:noAutofit/>
          </a:bodyPr>
          <a:lstStyle/>
          <a:p>
            <a:pPr marL="285750" lvl="1" indent="-285750">
              <a:lnSpc>
                <a:spcPct val="90000"/>
              </a:lnSpc>
              <a:buSzPts val="1400"/>
              <a:buFont typeface="Arial" panose="020B0604020202020204" pitchFamily="34" charset="0"/>
              <a:buChar char="•"/>
            </a:pPr>
            <a:r>
              <a:rPr lang="ru-RU" dirty="0">
                <a:latin typeface="Roboto"/>
                <a:ea typeface="Roboto"/>
                <a:sym typeface="Roboto"/>
              </a:rPr>
              <a:t>класс информационной системы </a:t>
            </a:r>
            <a:r>
              <a:rPr lang="ru-RU" sz="20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3-ин, 3-спец, 3-бг, 3-юл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sym typeface="Roboto"/>
              </a:rPr>
              <a:t>(</a:t>
            </a:r>
            <a:r>
              <a:rPr lang="ru-RU" b="0" i="0" u="none" strike="noStrike" cap="none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Акт отнесения ИС к классу типовых объектов информатизации от 08.02.2024)</a:t>
            </a:r>
            <a:endParaRPr lang="ru-RU" dirty="0">
              <a:solidFill>
                <a:schemeClr val="bg1">
                  <a:lumMod val="50000"/>
                </a:schemeClr>
              </a:solidFill>
              <a:ea typeface="Roboto"/>
            </a:endParaRPr>
          </a:p>
          <a:p>
            <a:pPr marL="285750" lvl="1" indent="-285750">
              <a:lnSpc>
                <a:spcPct val="90000"/>
              </a:lnSpc>
              <a:buSzPts val="1400"/>
              <a:buFont typeface="Arial" panose="020B0604020202020204" pitchFamily="34" charset="0"/>
              <a:buChar char="•"/>
            </a:pP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у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тверждены: </a:t>
            </a:r>
          </a:p>
          <a:p>
            <a:pPr lvl="2">
              <a:lnSpc>
                <a:spcPct val="90000"/>
              </a:lnSpc>
              <a:buSzPts val="1400"/>
            </a:pP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                  -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Концепция информационной безопасности</a:t>
            </a:r>
            <a:endParaRPr lang="ru-RU" dirty="0">
              <a:latin typeface="Roboto"/>
              <a:ea typeface="Roboto"/>
              <a:cs typeface="Roboto"/>
              <a:sym typeface="Roboto"/>
            </a:endParaRPr>
          </a:p>
          <a:p>
            <a:pPr lvl="2">
              <a:lnSpc>
                <a:spcPct val="90000"/>
              </a:lnSpc>
              <a:buSzPts val="1400"/>
            </a:pPr>
            <a:r>
              <a:rPr lang="ru-RU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   - Модель угроз</a:t>
            </a:r>
            <a:endParaRPr lang="ru-RU" dirty="0">
              <a:latin typeface="Roboto"/>
              <a:ea typeface="Roboto"/>
              <a:cs typeface="Roboto"/>
              <a:sym typeface="Roboto"/>
            </a:endParaRPr>
          </a:p>
          <a:p>
            <a:pPr lvl="2">
              <a:lnSpc>
                <a:spcPct val="90000"/>
              </a:lnSpc>
              <a:buSzPts val="1400"/>
            </a:pPr>
            <a:r>
              <a:rPr lang="ru-RU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   - Реестр угроз и рисков</a:t>
            </a:r>
          </a:p>
          <a:p>
            <a:pPr marL="285750" lvl="1" indent="-285750">
              <a:lnSpc>
                <a:spcPct val="90000"/>
              </a:lnSpc>
              <a:buSzPts val="14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з</a:t>
            </a:r>
            <a:r>
              <a:rPr lang="ru-RU" sz="1400" b="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апланировано:</a:t>
            </a:r>
          </a:p>
          <a:p>
            <a:pPr marL="285750" lvl="3" indent="-19050">
              <a:lnSpc>
                <a:spcPct val="90000"/>
              </a:lnSpc>
              <a:spcBef>
                <a:spcPts val="210"/>
              </a:spcBef>
              <a:buSzPts val="1400"/>
            </a:pPr>
            <a:r>
              <a:rPr lang="ru-RU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           -</a:t>
            </a:r>
            <a:r>
              <a:rPr lang="ru-RU" b="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проектирование, создание и аттестация </a:t>
            </a:r>
            <a:r>
              <a:rPr lang="ru-RU" dirty="0">
                <a:latin typeface="Roboto"/>
                <a:ea typeface="Roboto"/>
                <a:sym typeface="Roboto"/>
              </a:rPr>
              <a:t>системы защиты информации </a:t>
            </a:r>
            <a:r>
              <a:rPr lang="ru-RU" b="1" dirty="0">
                <a:latin typeface="Roboto"/>
                <a:ea typeface="Roboto"/>
                <a:sym typeface="Roboto"/>
              </a:rPr>
              <a:t>(</a:t>
            </a:r>
            <a:r>
              <a:rPr lang="ru-RU" b="1" dirty="0">
                <a:solidFill>
                  <a:srgbClr val="005F78"/>
                </a:solidFill>
                <a:latin typeface="Roboto Black"/>
                <a:ea typeface="Roboto Black"/>
                <a:sym typeface="Roboto"/>
              </a:rPr>
              <a:t>СЗИ</a:t>
            </a:r>
            <a:r>
              <a:rPr lang="ru-RU" b="1" dirty="0">
                <a:latin typeface="Roboto"/>
                <a:ea typeface="Roboto"/>
                <a:sym typeface="Roboto"/>
              </a:rPr>
              <a:t>)</a:t>
            </a:r>
            <a:r>
              <a:rPr lang="ru-RU" dirty="0">
                <a:latin typeface="Roboto"/>
                <a:ea typeface="Roboto"/>
                <a:sym typeface="Roboto"/>
              </a:rPr>
              <a:t>;</a:t>
            </a:r>
          </a:p>
          <a:p>
            <a:pPr marL="266700" lvl="3">
              <a:lnSpc>
                <a:spcPct val="90000"/>
              </a:lnSpc>
              <a:spcBef>
                <a:spcPts val="210"/>
              </a:spcBef>
              <a:buSzPts val="1400"/>
            </a:pPr>
            <a:r>
              <a:rPr lang="ru-RU" dirty="0">
                <a:latin typeface="Roboto"/>
                <a:ea typeface="Roboto"/>
                <a:sym typeface="Roboto"/>
              </a:rPr>
              <a:t>            - внедрение средств защиты информации;</a:t>
            </a:r>
          </a:p>
          <a:p>
            <a:pPr marL="266700" lvl="3">
              <a:lnSpc>
                <a:spcPct val="90000"/>
              </a:lnSpc>
              <a:spcBef>
                <a:spcPts val="210"/>
              </a:spcBef>
              <a:buSzPts val="1400"/>
            </a:pPr>
            <a:r>
              <a:rPr lang="ru-RU" dirty="0">
                <a:latin typeface="Roboto"/>
                <a:ea typeface="Roboto"/>
                <a:sym typeface="Roboto"/>
              </a:rPr>
              <a:t>            - проектирование и создание Центра мониторинга и реагирования на </a:t>
            </a:r>
            <a:r>
              <a:rPr lang="ru-RU" dirty="0" err="1">
                <a:latin typeface="Roboto"/>
                <a:ea typeface="Roboto"/>
                <a:sym typeface="Roboto"/>
              </a:rPr>
              <a:t>киберинциденты</a:t>
            </a:r>
            <a:r>
              <a:rPr lang="ru-RU" dirty="0">
                <a:latin typeface="Roboto"/>
                <a:ea typeface="Roboto"/>
                <a:sym typeface="Roboto"/>
              </a:rPr>
              <a:t> (</a:t>
            </a:r>
            <a:r>
              <a:rPr lang="ru-RU" b="1" dirty="0" err="1">
                <a:solidFill>
                  <a:srgbClr val="005F78"/>
                </a:solidFill>
                <a:latin typeface="Roboto Black"/>
                <a:ea typeface="Roboto Black"/>
                <a:cs typeface="Roboto Black"/>
                <a:sym typeface="Roboto Black"/>
              </a:rPr>
              <a:t>ЦМиР</a:t>
            </a:r>
            <a:r>
              <a:rPr lang="ru-RU" dirty="0">
                <a:latin typeface="Roboto"/>
                <a:ea typeface="Roboto"/>
                <a:sym typeface="Roboto"/>
              </a:rPr>
              <a:t>)</a:t>
            </a:r>
          </a:p>
          <a:p>
            <a:pPr marL="266700" lvl="3">
              <a:lnSpc>
                <a:spcPct val="90000"/>
              </a:lnSpc>
              <a:spcBef>
                <a:spcPts val="210"/>
              </a:spcBef>
              <a:buSzPts val="1400"/>
            </a:pPr>
            <a:r>
              <a:rPr lang="ru-RU" dirty="0">
                <a:latin typeface="Roboto"/>
                <a:ea typeface="Roboto"/>
                <a:sym typeface="Roboto"/>
              </a:rPr>
              <a:t>            - внедрение программных решений и методологии по </a:t>
            </a:r>
            <a:r>
              <a:rPr lang="ru-RU" b="1" dirty="0">
                <a:solidFill>
                  <a:srgbClr val="005F78"/>
                </a:solidFill>
                <a:latin typeface="Roboto Black"/>
                <a:ea typeface="Roboto Black"/>
                <a:sym typeface="Roboto"/>
              </a:rPr>
              <a:t>безопасной разработке </a:t>
            </a:r>
            <a:r>
              <a:rPr lang="ru-RU" dirty="0">
                <a:latin typeface="Roboto"/>
                <a:ea typeface="Roboto"/>
                <a:sym typeface="Roboto"/>
              </a:rPr>
              <a:t>ПО (</a:t>
            </a:r>
            <a:r>
              <a:rPr lang="en-GB" sz="1400" b="1" cap="none" dirty="0">
                <a:solidFill>
                  <a:srgbClr val="005F78"/>
                </a:solidFill>
                <a:latin typeface="Roboto Black"/>
                <a:ea typeface="Roboto Black"/>
                <a:cs typeface="Roboto Black"/>
                <a:sym typeface="Roboto Black"/>
              </a:rPr>
              <a:t>SSDLC</a:t>
            </a:r>
            <a:r>
              <a:rPr lang="ru-RU" dirty="0">
                <a:latin typeface="Roboto"/>
                <a:ea typeface="Roboto"/>
                <a:sym typeface="Roboto"/>
              </a:rPr>
              <a:t>)</a:t>
            </a:r>
          </a:p>
          <a:p>
            <a:pPr marL="114300" marR="0" lvl="1" indent="-1143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•"/>
            </a:pPr>
            <a:endParaRPr sz="1400" b="0" i="0" u="none" strike="noStrike" cap="none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8"/>
          <p:cNvSpPr/>
          <p:nvPr/>
        </p:nvSpPr>
        <p:spPr>
          <a:xfrm>
            <a:off x="3204036" y="915012"/>
            <a:ext cx="7650278" cy="467999"/>
          </a:xfrm>
          <a:custGeom>
            <a:avLst/>
            <a:gdLst/>
            <a:ahLst/>
            <a:cxnLst/>
            <a:rect l="l" t="t" r="r" b="b"/>
            <a:pathLst>
              <a:path w="7742128" h="413280" extrusionOk="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673247" y="0"/>
                </a:lnTo>
                <a:cubicBezTo>
                  <a:pt x="7711289" y="0"/>
                  <a:pt x="7742128" y="30839"/>
                  <a:pt x="7742128" y="68881"/>
                </a:cubicBezTo>
                <a:lnTo>
                  <a:pt x="7742128" y="344399"/>
                </a:lnTo>
                <a:cubicBezTo>
                  <a:pt x="7742128" y="382441"/>
                  <a:pt x="7711289" y="413280"/>
                  <a:pt x="7673247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rgbClr val="005F78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3375" tIns="20175" rIns="273375" bIns="201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lang="ru-RU" sz="1800" b="1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СИСТЕМА ЗАЩИТЫ ИНФОРМАЦИИ</a:t>
            </a:r>
            <a:endParaRPr sz="1800" b="1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7752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1"/>
          <p:cNvSpPr/>
          <p:nvPr/>
        </p:nvSpPr>
        <p:spPr>
          <a:xfrm>
            <a:off x="0" y="9637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1"/>
          <p:cNvSpPr txBox="1"/>
          <p:nvPr/>
        </p:nvSpPr>
        <p:spPr>
          <a:xfrm>
            <a:off x="896325" y="359255"/>
            <a:ext cx="10008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ТРЕБОВАНИЯ </a:t>
            </a:r>
            <a:r>
              <a:rPr lang="ru-RU" sz="28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к</a:t>
            </a:r>
            <a:r>
              <a:rPr lang="ru-RU" sz="28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 МИС организации здравоохранения</a:t>
            </a:r>
            <a:endParaRPr sz="2800" b="1" i="0" dirty="0">
              <a:solidFill>
                <a:srgbClr val="005F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11"/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BY" sz="1800" b="1" cap="none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1"/>
          <p:cNvSpPr txBox="1"/>
          <p:nvPr/>
        </p:nvSpPr>
        <p:spPr>
          <a:xfrm>
            <a:off x="907755" y="1289478"/>
            <a:ext cx="1110468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Наличие аттестата соответствия </a:t>
            </a:r>
            <a:r>
              <a:rPr lang="ru-RU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Системы Защиты Информации</a:t>
            </a:r>
            <a:r>
              <a:rPr lang="ru-RU" sz="24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выданный на информационную систему ОЗ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endParaRPr lang="ru-RU" sz="24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1"/>
          <p:cNvSpPr/>
          <p:nvPr/>
        </p:nvSpPr>
        <p:spPr>
          <a:xfrm>
            <a:off x="0" y="9637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1"/>
          <p:cNvSpPr txBox="1"/>
          <p:nvPr/>
        </p:nvSpPr>
        <p:spPr>
          <a:xfrm>
            <a:off x="896325" y="359255"/>
            <a:ext cx="10008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ТРЕБОВАНИЯ </a:t>
            </a:r>
            <a:r>
              <a:rPr lang="ru-RU" sz="28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к</a:t>
            </a:r>
            <a:r>
              <a:rPr lang="ru-RU" sz="28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 МИС организации здравоохранения</a:t>
            </a:r>
            <a:endParaRPr sz="2800" b="1" i="0" dirty="0">
              <a:solidFill>
                <a:srgbClr val="005F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11"/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BY" sz="1800" b="1" cap="none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1"/>
          <p:cNvSpPr txBox="1"/>
          <p:nvPr/>
        </p:nvSpPr>
        <p:spPr>
          <a:xfrm>
            <a:off x="907755" y="1289478"/>
            <a:ext cx="1110468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Наличие аттестата соответствия </a:t>
            </a:r>
            <a:r>
              <a:rPr lang="ru-RU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Системы Защиты Информации</a:t>
            </a:r>
            <a:r>
              <a:rPr lang="ru-RU" sz="24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выданный на информационную систему ОЗ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endParaRPr lang="ru-RU" sz="24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Наличие средств для подписания электронных документов с помощью сертификатов </a:t>
            </a:r>
            <a:r>
              <a:rPr lang="ru-RU" sz="24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ГосСУОК</a:t>
            </a:r>
            <a:endParaRPr lang="ru-RU" sz="24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endParaRPr lang="ru-RU" sz="24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Возможность аутентификации медицинских работников через ЕС ИФЮЛ (с помощью сертификатов </a:t>
            </a:r>
            <a:r>
              <a:rPr lang="ru-RU" sz="24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ГосСУОК</a:t>
            </a:r>
            <a:r>
              <a:rPr lang="ru-RU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ru-RU" sz="24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5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1"/>
          <p:cNvSpPr/>
          <p:nvPr/>
        </p:nvSpPr>
        <p:spPr>
          <a:xfrm>
            <a:off x="0" y="9637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1"/>
          <p:cNvSpPr txBox="1"/>
          <p:nvPr/>
        </p:nvSpPr>
        <p:spPr>
          <a:xfrm>
            <a:off x="896325" y="359255"/>
            <a:ext cx="10008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ТРЕБОВАНИЯ </a:t>
            </a:r>
            <a:r>
              <a:rPr lang="ru-RU" sz="28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к</a:t>
            </a:r>
            <a:r>
              <a:rPr lang="ru-RU" sz="28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 МИС организации здравоохранения</a:t>
            </a:r>
            <a:endParaRPr sz="2800" b="1" i="0" dirty="0">
              <a:solidFill>
                <a:srgbClr val="005F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11"/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BY" sz="1800" b="1" cap="none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1"/>
          <p:cNvSpPr txBox="1"/>
          <p:nvPr/>
        </p:nvSpPr>
        <p:spPr>
          <a:xfrm>
            <a:off x="907755" y="1289478"/>
            <a:ext cx="11104684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Наличие аттестата соответствия </a:t>
            </a:r>
            <a:r>
              <a:rPr lang="ru-RU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Системы Защиты Информации</a:t>
            </a:r>
            <a:r>
              <a:rPr lang="ru-RU" sz="24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выданный на информационную систему ОЗ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endParaRPr lang="ru-RU" sz="24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Наличие средств для подписания электронных документов с помощью сертификатов </a:t>
            </a:r>
            <a:r>
              <a:rPr lang="ru-RU" sz="24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ГосСУОК</a:t>
            </a:r>
            <a:endParaRPr lang="ru-RU" sz="24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endParaRPr lang="ru-RU" sz="24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Возможность аутентификации медицинских работников через ЕС ИФЮЛ (с помощью сертификатов </a:t>
            </a:r>
            <a:r>
              <a:rPr lang="ru-RU" sz="24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ГосСУОК</a:t>
            </a:r>
            <a:r>
              <a:rPr lang="ru-RU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ru-RU" sz="24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Формирование пакетов медицинских данных о пациенте в утвержденном формате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ru-RU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Визуализация для врача медицинских данных о пациенте из ЦИСЗ </a:t>
            </a:r>
            <a:endParaRPr lang="ru-RU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5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3"/>
          <p:cNvSpPr/>
          <p:nvPr/>
        </p:nvSpPr>
        <p:spPr>
          <a:xfrm>
            <a:off x="0" y="9637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Google Shape;53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3"/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none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-BY" sz="1800" b="1" cap="none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3"/>
          <p:cNvSpPr txBox="1"/>
          <p:nvPr/>
        </p:nvSpPr>
        <p:spPr>
          <a:xfrm>
            <a:off x="1076874" y="1455780"/>
            <a:ext cx="10221000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Персональные данные пациента, в том числе данные о представителе пациента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ru-RU"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Антропометрические данные, результаты оценки функционального состояния пациент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Заключительные (уточненные) диагнозы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Семейный анамнез, анамнез жизни, аллергологический анамнез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ru-RU"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Лекарственное обеспечение и обеспечение изделиями медицинского назначения</a:t>
            </a:r>
            <a:endParaRPr dirty="0"/>
          </a:p>
        </p:txBody>
      </p:sp>
      <p:sp>
        <p:nvSpPr>
          <p:cNvPr id="541" name="Google Shape;541;p13"/>
          <p:cNvSpPr txBox="1"/>
          <p:nvPr/>
        </p:nvSpPr>
        <p:spPr>
          <a:xfrm>
            <a:off x="985434" y="456181"/>
            <a:ext cx="1104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МОДЕЛИ медицинских данных </a:t>
            </a:r>
            <a:r>
              <a:rPr lang="ru-RU" sz="2400" b="1" i="0" cap="none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ПЕРВОЙ очереди (2024)</a:t>
            </a:r>
            <a:endParaRPr sz="2400" b="1" i="0" dirty="0">
              <a:solidFill>
                <a:srgbClr val="005F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/>
        </p:nvSpPr>
        <p:spPr>
          <a:xfrm>
            <a:off x="3346095" y="2722767"/>
            <a:ext cx="814924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Сбор полной и достоверной информации для повышения качества и оперативности принятия управленческих решений</a:t>
            </a:r>
            <a:endParaRPr dirty="0"/>
          </a:p>
        </p:txBody>
      </p:sp>
      <p:grpSp>
        <p:nvGrpSpPr>
          <p:cNvPr id="132" name="Google Shape;132;p3"/>
          <p:cNvGrpSpPr/>
          <p:nvPr/>
        </p:nvGrpSpPr>
        <p:grpSpPr>
          <a:xfrm>
            <a:off x="1027078" y="1261598"/>
            <a:ext cx="1161055" cy="3565067"/>
            <a:chOff x="5276822" y="2263193"/>
            <a:chExt cx="2022845" cy="4206606"/>
          </a:xfrm>
        </p:grpSpPr>
        <p:sp>
          <p:nvSpPr>
            <p:cNvPr id="133" name="Google Shape;133;p3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/>
              <a:ahLst/>
              <a:cxnLst/>
              <a:rect l="l" t="t" r="r" b="b"/>
              <a:pathLst>
                <a:path w="273185" h="377538" extrusionOk="0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0">
                  <a:srgbClr val="2E2E2E"/>
                </a:gs>
                <a:gs pos="2000">
                  <a:srgbClr val="2E2E2E"/>
                </a:gs>
                <a:gs pos="12000">
                  <a:srgbClr val="555555"/>
                </a:gs>
                <a:gs pos="42000">
                  <a:srgbClr val="727272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816447" y="4542587"/>
              <a:ext cx="492408" cy="1113726"/>
            </a:xfrm>
            <a:custGeom>
              <a:avLst/>
              <a:gdLst/>
              <a:ahLst/>
              <a:cxnLst/>
              <a:rect l="l" t="t" r="r" b="b"/>
              <a:pathLst>
                <a:path w="277" h="628" extrusionOk="0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rgbClr val="656565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384249" y="4720690"/>
              <a:ext cx="541874" cy="963080"/>
            </a:xfrm>
            <a:custGeom>
              <a:avLst/>
              <a:gdLst/>
              <a:ahLst/>
              <a:cxnLst/>
              <a:rect l="l" t="t" r="r" b="b"/>
              <a:pathLst>
                <a:path w="305" h="543" extrusionOk="0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rgbClr val="9BB43E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093755" y="4617535"/>
              <a:ext cx="280306" cy="1066509"/>
            </a:xfrm>
            <a:custGeom>
              <a:avLst/>
              <a:gdLst/>
              <a:ahLst/>
              <a:cxnLst/>
              <a:rect l="l" t="t" r="r" b="b"/>
              <a:pathLst>
                <a:path w="158" h="602" extrusionOk="0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rgbClr val="4C7838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368814" y="4686487"/>
              <a:ext cx="282554" cy="997557"/>
            </a:xfrm>
            <a:custGeom>
              <a:avLst/>
              <a:gdLst/>
              <a:ahLst/>
              <a:cxnLst/>
              <a:rect l="l" t="t" r="r" b="b"/>
              <a:pathLst>
                <a:path w="159" h="563" extrusionOk="0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rgbClr val="608737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816447" y="5570872"/>
              <a:ext cx="0" cy="8994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816447" y="5528152"/>
              <a:ext cx="2248" cy="4272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642374" y="4711220"/>
              <a:ext cx="10493" cy="28480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642374" y="4738201"/>
              <a:ext cx="10493" cy="759972"/>
            </a:xfrm>
            <a:custGeom>
              <a:avLst/>
              <a:gdLst/>
              <a:ahLst/>
              <a:cxnLst/>
              <a:rect l="l" t="t" r="r" b="b"/>
              <a:pathLst>
                <a:path w="6" h="429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816447" y="5499672"/>
              <a:ext cx="1127967" cy="803441"/>
            </a:xfrm>
            <a:custGeom>
              <a:avLst/>
              <a:gdLst/>
              <a:ahLst/>
              <a:cxnLst/>
              <a:rect l="l" t="t" r="r" b="b"/>
              <a:pathLst>
                <a:path w="635" h="453" extrusionOk="0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17000">
                  <a:srgbClr val="F2F2F2"/>
                </a:gs>
                <a:gs pos="31000">
                  <a:srgbClr val="C1BCAF"/>
                </a:gs>
                <a:gs pos="50000">
                  <a:srgbClr val="F1F0EF"/>
                </a:gs>
                <a:gs pos="78000">
                  <a:srgbClr val="DCDAD3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272880" y="3931762"/>
              <a:ext cx="334268" cy="65205"/>
            </a:xfrm>
            <a:custGeom>
              <a:avLst/>
              <a:gdLst/>
              <a:ahLst/>
              <a:cxnLst/>
              <a:rect l="l" t="t" r="r" b="b"/>
              <a:pathLst>
                <a:path w="188" h="37" extrusionOk="0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362068" y="3878549"/>
              <a:ext cx="534379" cy="63706"/>
            </a:xfrm>
            <a:custGeom>
              <a:avLst/>
              <a:gdLst/>
              <a:ahLst/>
              <a:cxnLst/>
              <a:rect l="l" t="t" r="r" b="b"/>
              <a:pathLst>
                <a:path w="301" h="36" extrusionOk="0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436267" y="3839576"/>
              <a:ext cx="646801" cy="50965"/>
            </a:xfrm>
            <a:custGeom>
              <a:avLst/>
              <a:gdLst/>
              <a:ahLst/>
              <a:cxnLst/>
              <a:rect l="l" t="t" r="r" b="b"/>
              <a:pathLst>
                <a:path w="364" h="29" extrusionOk="0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934115" y="3990221"/>
              <a:ext cx="338765" cy="65205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651562" y="4055426"/>
              <a:ext cx="532880" cy="63706"/>
            </a:xfrm>
            <a:custGeom>
              <a:avLst/>
              <a:gdLst/>
              <a:ahLst/>
              <a:cxnLst/>
              <a:rect l="l" t="t" r="r" b="b"/>
              <a:pathLst>
                <a:path w="300" h="36" extrusionOk="0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459695" y="4133371"/>
              <a:ext cx="649799" cy="51714"/>
            </a:xfrm>
            <a:custGeom>
              <a:avLst/>
              <a:gdLst/>
              <a:ahLst/>
              <a:cxnLst/>
              <a:rect l="l" t="t" r="r" b="b"/>
              <a:pathLst>
                <a:path w="366" h="29" extrusionOk="0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394490" y="4220311"/>
              <a:ext cx="665538" cy="33727"/>
            </a:xfrm>
            <a:custGeom>
              <a:avLst/>
              <a:gdLst/>
              <a:ahLst/>
              <a:cxnLst/>
              <a:rect l="l" t="t" r="r" b="b"/>
              <a:pathLst>
                <a:path w="375" h="19" extrusionOk="0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394490" y="4254037"/>
              <a:ext cx="647550" cy="5845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459695" y="4161852"/>
              <a:ext cx="600333" cy="81693"/>
            </a:xfrm>
            <a:custGeom>
              <a:avLst/>
              <a:gdLst/>
              <a:ahLst/>
              <a:cxnLst/>
              <a:rect l="l" t="t" r="r" b="b"/>
              <a:pathLst>
                <a:path w="801" h="109" extrusionOk="0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651562" y="4074912"/>
              <a:ext cx="457932" cy="104927"/>
            </a:xfrm>
            <a:custGeom>
              <a:avLst/>
              <a:gdLst/>
              <a:ahLst/>
              <a:cxnLst/>
              <a:rect l="l" t="t" r="r" b="b"/>
              <a:pathLst>
                <a:path w="611" h="140" extrusionOk="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934115" y="3996966"/>
              <a:ext cx="250326" cy="118418"/>
            </a:xfrm>
            <a:custGeom>
              <a:avLst/>
              <a:gdLst/>
              <a:ahLst/>
              <a:cxnLst/>
              <a:rect l="l" t="t" r="r" b="b"/>
              <a:pathLst>
                <a:path w="334" h="158" extrusionOk="0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650063" y="4386695"/>
              <a:ext cx="459431" cy="101180"/>
            </a:xfrm>
            <a:custGeom>
              <a:avLst/>
              <a:gdLst/>
              <a:ahLst/>
              <a:cxnLst/>
              <a:rect l="l" t="t" r="r" b="b"/>
              <a:pathLst>
                <a:path w="613" h="135" extrusionOk="0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5939362" y="4448902"/>
              <a:ext cx="245080" cy="116919"/>
            </a:xfrm>
            <a:custGeom>
              <a:avLst/>
              <a:gdLst/>
              <a:ahLst/>
              <a:cxnLst/>
              <a:rect l="l" t="t" r="r" b="b"/>
              <a:pathLst>
                <a:path w="327" h="156" extrusionOk="0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463442" y="4379950"/>
              <a:ext cx="646051" cy="49466"/>
            </a:xfrm>
            <a:custGeom>
              <a:avLst/>
              <a:gdLst/>
              <a:ahLst/>
              <a:cxnLst/>
              <a:rect l="l" t="t" r="r" b="b"/>
              <a:pathLst>
                <a:path w="364" h="28" extrusionOk="0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650063" y="4443656"/>
              <a:ext cx="534379" cy="63706"/>
            </a:xfrm>
            <a:custGeom>
              <a:avLst/>
              <a:gdLst/>
              <a:ahLst/>
              <a:cxnLst/>
              <a:rect l="l" t="t" r="r" b="b"/>
              <a:pathLst>
                <a:path w="301" h="36" extrusionOk="0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5937863" y="4508860"/>
              <a:ext cx="333518" cy="65954"/>
            </a:xfrm>
            <a:custGeom>
              <a:avLst/>
              <a:gdLst/>
              <a:ahLst/>
              <a:cxnLst/>
              <a:rect l="l" t="t" r="r" b="b"/>
              <a:pathLst>
                <a:path w="188" h="37" extrusionOk="0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484233" y="4725460"/>
              <a:ext cx="667786" cy="32228"/>
            </a:xfrm>
            <a:custGeom>
              <a:avLst/>
              <a:gdLst/>
              <a:ahLst/>
              <a:cxnLst/>
              <a:rect l="l" t="t" r="r" b="b"/>
              <a:pathLst>
                <a:path w="376" h="18" extrusionOk="0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434768" y="4673746"/>
              <a:ext cx="649799" cy="53213"/>
            </a:xfrm>
            <a:custGeom>
              <a:avLst/>
              <a:gdLst/>
              <a:ahLst/>
              <a:cxnLst/>
              <a:rect l="l" t="t" r="r" b="b"/>
              <a:pathLst>
                <a:path w="366" h="30" extrusionOk="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359820" y="4622781"/>
              <a:ext cx="532880" cy="63706"/>
            </a:xfrm>
            <a:custGeom>
              <a:avLst/>
              <a:gdLst/>
              <a:ahLst/>
              <a:cxnLst/>
              <a:rect l="l" t="t" r="r" b="b"/>
              <a:pathLst>
                <a:path w="300" h="36" extrusionOk="0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71381" y="4569568"/>
              <a:ext cx="341013" cy="63706"/>
            </a:xfrm>
            <a:custGeom>
              <a:avLst/>
              <a:gdLst/>
              <a:ahLst/>
              <a:cxnLst/>
              <a:rect l="l" t="t" r="r" b="b"/>
              <a:pathLst>
                <a:path w="192" h="36" extrusionOk="0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039043" y="3883795"/>
              <a:ext cx="463178" cy="478168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237655" y="3773621"/>
              <a:ext cx="1026037" cy="384483"/>
            </a:xfrm>
            <a:custGeom>
              <a:avLst/>
              <a:gdLst/>
              <a:ahLst/>
              <a:cxnLst/>
              <a:rect l="l" t="t" r="r" b="b"/>
              <a:pathLst>
                <a:path w="578" h="217" extrusionOk="0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5394490" y="4310998"/>
              <a:ext cx="1784511" cy="623567"/>
            </a:xfrm>
            <a:custGeom>
              <a:avLst/>
              <a:gdLst/>
              <a:ahLst/>
              <a:cxnLst/>
              <a:rect l="l" t="t" r="r" b="b"/>
              <a:pathLst>
                <a:path w="1005" h="352" extrusionOk="0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39700"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394490" y="4312497"/>
              <a:ext cx="665538" cy="33727"/>
            </a:xfrm>
            <a:custGeom>
              <a:avLst/>
              <a:gdLst/>
              <a:ahLst/>
              <a:cxnLst/>
              <a:rect l="l" t="t" r="r" b="b"/>
              <a:pathLst>
                <a:path w="375" h="19" extrusionOk="0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463442" y="4321491"/>
              <a:ext cx="596586" cy="83192"/>
            </a:xfrm>
            <a:custGeom>
              <a:avLst/>
              <a:gdLst/>
              <a:ahLst/>
              <a:cxnLst/>
              <a:rect l="l" t="t" r="r" b="b"/>
              <a:pathLst>
                <a:path w="796" h="111" extrusionOk="0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2880" y="2917716"/>
              <a:ext cx="378487" cy="74198"/>
            </a:xfrm>
            <a:custGeom>
              <a:avLst/>
              <a:gdLst/>
              <a:ahLst/>
              <a:cxnLst/>
              <a:rect l="l" t="t" r="r" b="b"/>
              <a:pathLst>
                <a:path w="213" h="42" extrusionOk="0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372561" y="2859257"/>
              <a:ext cx="605579" cy="72699"/>
            </a:xfrm>
            <a:custGeom>
              <a:avLst/>
              <a:gdLst/>
              <a:ahLst/>
              <a:cxnLst/>
              <a:rect l="l" t="t" r="r" b="b"/>
              <a:pathLst>
                <a:path w="341" h="41" extrusionOk="0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58002" y="2812789"/>
              <a:ext cx="732991" cy="60708"/>
            </a:xfrm>
            <a:custGeom>
              <a:avLst/>
              <a:gdLst/>
              <a:ahLst/>
              <a:cxnLst/>
              <a:rect l="l" t="t" r="r" b="b"/>
              <a:pathLst>
                <a:path w="413" h="34" extrusionOk="0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514962" y="2777564"/>
              <a:ext cx="753976" cy="37474"/>
            </a:xfrm>
            <a:custGeom>
              <a:avLst/>
              <a:gdLst/>
              <a:ahLst/>
              <a:cxnLst/>
              <a:rect l="l" t="t" r="r" b="b"/>
              <a:pathLst>
                <a:path w="425" h="21" extrusionOk="0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887648" y="2985170"/>
              <a:ext cx="385232" cy="74198"/>
            </a:xfrm>
            <a:custGeom>
              <a:avLst/>
              <a:gdLst/>
              <a:ahLst/>
              <a:cxnLst/>
              <a:rect l="l" t="t" r="r" b="b"/>
              <a:pathLst>
                <a:path w="217" h="42" extrusionOk="0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569868" y="3059368"/>
              <a:ext cx="601832" cy="72699"/>
            </a:xfrm>
            <a:custGeom>
              <a:avLst/>
              <a:gdLst/>
              <a:ahLst/>
              <a:cxnLst/>
              <a:rect l="l" t="t" r="r" b="b"/>
              <a:pathLst>
                <a:path w="339" h="41" extrusionOk="0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5351770" y="3146308"/>
              <a:ext cx="736738" cy="59958"/>
            </a:xfrm>
            <a:custGeom>
              <a:avLst/>
              <a:gdLst/>
              <a:ahLst/>
              <a:cxnLst/>
              <a:rect l="l" t="t" r="r" b="b"/>
              <a:pathLst>
                <a:path w="415" h="34" extrusionOk="0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5276822" y="3245239"/>
              <a:ext cx="754726" cy="37474"/>
            </a:xfrm>
            <a:custGeom>
              <a:avLst/>
              <a:gdLst/>
              <a:ahLst/>
              <a:cxnLst/>
              <a:rect l="l" t="t" r="r" b="b"/>
              <a:pathLst>
                <a:path w="425" h="21" extrusionOk="0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5276822" y="3282713"/>
              <a:ext cx="735239" cy="6745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5351770" y="3180034"/>
              <a:ext cx="679778" cy="93685"/>
            </a:xfrm>
            <a:custGeom>
              <a:avLst/>
              <a:gdLst/>
              <a:ahLst/>
              <a:cxnLst/>
              <a:rect l="l" t="t" r="r" b="b"/>
              <a:pathLst>
                <a:path w="907" h="125" extrusionOk="0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5569868" y="3080353"/>
              <a:ext cx="518640" cy="119167"/>
            </a:xfrm>
            <a:custGeom>
              <a:avLst/>
              <a:gdLst/>
              <a:ahLst/>
              <a:cxnLst/>
              <a:rect l="l" t="t" r="r" b="b"/>
              <a:pathLst>
                <a:path w="692" h="159" extrusionOk="0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887648" y="2991915"/>
              <a:ext cx="284053" cy="134906"/>
            </a:xfrm>
            <a:custGeom>
              <a:avLst/>
              <a:gdLst/>
              <a:ahLst/>
              <a:cxnLst/>
              <a:rect l="l" t="t" r="r" b="b"/>
              <a:pathLst>
                <a:path w="379" h="180" extrusionOk="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5566121" y="3434857"/>
              <a:ext cx="522387" cy="116919"/>
            </a:xfrm>
            <a:custGeom>
              <a:avLst/>
              <a:gdLst/>
              <a:ahLst/>
              <a:cxnLst/>
              <a:rect l="l" t="t" r="r" b="b"/>
              <a:pathLst>
                <a:path w="697" h="156" extrusionOk="0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895143" y="3507556"/>
              <a:ext cx="276558" cy="133407"/>
            </a:xfrm>
            <a:custGeom>
              <a:avLst/>
              <a:gdLst/>
              <a:ahLst/>
              <a:cxnLst/>
              <a:rect l="l" t="t" r="r" b="b"/>
              <a:pathLst>
                <a:path w="369" h="178" extrusionOk="0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54768" y="3426613"/>
              <a:ext cx="733740" cy="59958"/>
            </a:xfrm>
            <a:custGeom>
              <a:avLst/>
              <a:gdLst/>
              <a:ahLst/>
              <a:cxnLst/>
              <a:rect l="l" t="t" r="r" b="b"/>
              <a:pathLst>
                <a:path w="413" h="34" extrusionOk="0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566121" y="3500811"/>
              <a:ext cx="605579" cy="72699"/>
            </a:xfrm>
            <a:custGeom>
              <a:avLst/>
              <a:gdLst/>
              <a:ahLst/>
              <a:cxnLst/>
              <a:rect l="l" t="t" r="r" b="b"/>
              <a:pathLst>
                <a:path w="341" h="41" extrusionOk="0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895143" y="3573511"/>
              <a:ext cx="376239" cy="74198"/>
            </a:xfrm>
            <a:custGeom>
              <a:avLst/>
              <a:gdLst/>
              <a:ahLst/>
              <a:cxnLst/>
              <a:rect l="l" t="t" r="r" b="b"/>
              <a:pathLst>
                <a:path w="212" h="42" extrusionOk="0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6512714" y="3817841"/>
              <a:ext cx="756225" cy="37474"/>
            </a:xfrm>
            <a:custGeom>
              <a:avLst/>
              <a:gdLst/>
              <a:ahLst/>
              <a:cxnLst/>
              <a:rect l="l" t="t" r="r" b="b"/>
              <a:pathLst>
                <a:path w="426" h="21" extrusionOk="0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6455753" y="3761630"/>
              <a:ext cx="736738" cy="58459"/>
            </a:xfrm>
            <a:custGeom>
              <a:avLst/>
              <a:gdLst/>
              <a:ahLst/>
              <a:cxnLst/>
              <a:rect l="l" t="t" r="r" b="b"/>
              <a:pathLst>
                <a:path w="415" h="33" extrusionOk="0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372561" y="3702421"/>
              <a:ext cx="603331" cy="72699"/>
            </a:xfrm>
            <a:custGeom>
              <a:avLst/>
              <a:gdLst/>
              <a:ahLst/>
              <a:cxnLst/>
              <a:rect l="l" t="t" r="r" b="b"/>
              <a:pathLst>
                <a:path w="340" h="41" extrusionOk="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271381" y="3640964"/>
              <a:ext cx="385232" cy="74198"/>
            </a:xfrm>
            <a:custGeom>
              <a:avLst/>
              <a:gdLst/>
              <a:ahLst/>
              <a:cxnLst/>
              <a:rect l="l" t="t" r="r" b="b"/>
              <a:pathLst>
                <a:path w="217" h="42" extrusionOk="0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566121" y="2357856"/>
              <a:ext cx="522387" cy="116919"/>
            </a:xfrm>
            <a:custGeom>
              <a:avLst/>
              <a:gdLst/>
              <a:ahLst/>
              <a:cxnLst/>
              <a:rect l="l" t="t" r="r" b="b"/>
              <a:pathLst>
                <a:path w="697" h="156" extrusionOk="0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5895143" y="2428307"/>
              <a:ext cx="276558" cy="134906"/>
            </a:xfrm>
            <a:custGeom>
              <a:avLst/>
              <a:gdLst/>
              <a:ahLst/>
              <a:cxnLst/>
              <a:rect l="l" t="t" r="r" b="b"/>
              <a:pathLst>
                <a:path w="369" h="180" extrusionOk="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5354768" y="2348862"/>
              <a:ext cx="733740" cy="59958"/>
            </a:xfrm>
            <a:custGeom>
              <a:avLst/>
              <a:gdLst/>
              <a:ahLst/>
              <a:cxnLst/>
              <a:rect l="l" t="t" r="r" b="b"/>
              <a:pathLst>
                <a:path w="413" h="34" extrusionOk="0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5566121" y="2423060"/>
              <a:ext cx="605579" cy="72699"/>
            </a:xfrm>
            <a:custGeom>
              <a:avLst/>
              <a:gdLst/>
              <a:ahLst/>
              <a:cxnLst/>
              <a:rect l="l" t="t" r="r" b="b"/>
              <a:pathLst>
                <a:path w="341" h="41" extrusionOk="0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895143" y="2495760"/>
              <a:ext cx="376239" cy="74198"/>
            </a:xfrm>
            <a:custGeom>
              <a:avLst/>
              <a:gdLst/>
              <a:ahLst/>
              <a:cxnLst/>
              <a:rect l="l" t="t" r="r" b="b"/>
              <a:pathLst>
                <a:path w="212" h="42" extrusionOk="0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6512714" y="2740090"/>
              <a:ext cx="756225" cy="37474"/>
            </a:xfrm>
            <a:custGeom>
              <a:avLst/>
              <a:gdLst/>
              <a:ahLst/>
              <a:cxnLst/>
              <a:rect l="l" t="t" r="r" b="b"/>
              <a:pathLst>
                <a:path w="426" h="21" extrusionOk="0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455753" y="2683879"/>
              <a:ext cx="736738" cy="58459"/>
            </a:xfrm>
            <a:custGeom>
              <a:avLst/>
              <a:gdLst/>
              <a:ahLst/>
              <a:cxnLst/>
              <a:rect l="l" t="t" r="r" b="b"/>
              <a:pathLst>
                <a:path w="415" h="33" extrusionOk="0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6372561" y="2625420"/>
              <a:ext cx="603331" cy="70451"/>
            </a:xfrm>
            <a:custGeom>
              <a:avLst/>
              <a:gdLst/>
              <a:ahLst/>
              <a:cxnLst/>
              <a:rect l="l" t="t" r="r" b="b"/>
              <a:pathLst>
                <a:path w="340" h="40" extrusionOk="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271381" y="2563213"/>
              <a:ext cx="385232" cy="74198"/>
            </a:xfrm>
            <a:custGeom>
              <a:avLst/>
              <a:gdLst/>
              <a:ahLst/>
              <a:cxnLst/>
              <a:rect l="l" t="t" r="r" b="b"/>
              <a:pathLst>
                <a:path w="217" h="42" extrusionOk="0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008314" y="2864503"/>
              <a:ext cx="523886" cy="542623"/>
            </a:xfrm>
            <a:custGeom>
              <a:avLst/>
              <a:gdLst/>
              <a:ahLst/>
              <a:cxnLst/>
              <a:rect l="l" t="t" r="r" b="b"/>
              <a:pathLst>
                <a:path w="295" h="306" extrusionOk="0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  <a:effectLst>
              <a:outerShdw blurRad="139700"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5276822" y="2272415"/>
              <a:ext cx="756225" cy="37474"/>
            </a:xfrm>
            <a:custGeom>
              <a:avLst/>
              <a:gdLst/>
              <a:ahLst/>
              <a:cxnLst/>
              <a:rect l="l" t="t" r="r" b="b"/>
              <a:pathLst>
                <a:path w="426" h="21" extrusionOk="0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5354768" y="2281409"/>
              <a:ext cx="678279" cy="95933"/>
            </a:xfrm>
            <a:custGeom>
              <a:avLst/>
              <a:gdLst/>
              <a:ahLst/>
              <a:cxnLst/>
              <a:rect l="l" t="t" r="r" b="b"/>
              <a:pathLst>
                <a:path w="905" h="128" extrusionOk="0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5276822" y="3350166"/>
              <a:ext cx="756225" cy="37474"/>
            </a:xfrm>
            <a:custGeom>
              <a:avLst/>
              <a:gdLst/>
              <a:ahLst/>
              <a:cxnLst/>
              <a:rect l="l" t="t" r="r" b="b"/>
              <a:pathLst>
                <a:path w="426" h="21" extrusionOk="0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5354768" y="3358998"/>
              <a:ext cx="678279" cy="93685"/>
            </a:xfrm>
            <a:custGeom>
              <a:avLst/>
              <a:gdLst/>
              <a:ahLst/>
              <a:cxnLst/>
              <a:rect l="l" t="t" r="r" b="b"/>
              <a:pathLst>
                <a:path w="905" h="125" extrusionOk="0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5276822" y="3339445"/>
              <a:ext cx="2022845" cy="706759"/>
            </a:xfrm>
            <a:custGeom>
              <a:avLst/>
              <a:gdLst/>
              <a:ahLst/>
              <a:cxnLst/>
              <a:rect l="l" t="t" r="r" b="b"/>
              <a:pathLst>
                <a:path w="1139" h="399" extrusionOk="0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  <a:effectLst>
              <a:outerShdw blurRad="139700"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6224685" y="2740090"/>
              <a:ext cx="1033532" cy="436197"/>
            </a:xfrm>
            <a:custGeom>
              <a:avLst/>
              <a:gdLst/>
              <a:ahLst/>
              <a:cxnLst/>
              <a:rect l="l" t="t" r="r" b="b"/>
              <a:pathLst>
                <a:path w="582" h="246" extrusionOk="0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  <a:effectLst>
              <a:outerShdw blurRad="139700"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5276822" y="2263193"/>
              <a:ext cx="2022845" cy="707508"/>
            </a:xfrm>
            <a:custGeom>
              <a:avLst/>
              <a:gdLst/>
              <a:ahLst/>
              <a:cxnLst/>
              <a:rect l="l" t="t" r="r" b="b"/>
              <a:pathLst>
                <a:path w="1139" h="399" extrusionOk="0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  <a:effectLst>
              <a:outerShdw blurRad="139700"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5937863" y="5597104"/>
              <a:ext cx="5246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5816447" y="55281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5816447" y="5528152"/>
              <a:ext cx="0" cy="14240"/>
            </a:xfrm>
            <a:custGeom>
              <a:avLst/>
              <a:gdLst/>
              <a:ahLst/>
              <a:cxnLst/>
              <a:rect l="l" t="t" r="r" b="b"/>
              <a:pathLst>
                <a:path w="120000" h="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942165" y="5535647"/>
              <a:ext cx="0" cy="8994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816447" y="55176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651367" y="5496674"/>
              <a:ext cx="1499" cy="11992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6642374" y="5489179"/>
              <a:ext cx="8994" cy="28480"/>
            </a:xfrm>
            <a:custGeom>
              <a:avLst/>
              <a:gdLst/>
              <a:ahLst/>
              <a:cxnLst/>
              <a:rect l="l" t="t" r="r" b="b"/>
              <a:pathLst>
                <a:path w="5" h="16" extrusionOk="0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367315" y="5487680"/>
              <a:ext cx="1499" cy="19486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5940861" y="5597104"/>
              <a:ext cx="11242" cy="0"/>
            </a:xfrm>
            <a:custGeom>
              <a:avLst/>
              <a:gdLst/>
              <a:ahLst/>
              <a:cxnLst/>
              <a:rect l="l" t="t" r="r" b="b"/>
              <a:pathLst>
                <a:path w="6" h="120000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>
            <a:off x="0" y="9637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"/>
          <p:cNvSpPr txBox="1"/>
          <p:nvPr/>
        </p:nvSpPr>
        <p:spPr>
          <a:xfrm>
            <a:off x="1053212" y="194763"/>
            <a:ext cx="60967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ЗАДАЧИ разработки ЦИСЗ</a:t>
            </a:r>
            <a:endParaRPr dirty="0"/>
          </a:p>
        </p:txBody>
      </p:sp>
      <p:sp>
        <p:nvSpPr>
          <p:cNvPr id="219" name="Google Shape;219;p3"/>
          <p:cNvSpPr/>
          <p:nvPr/>
        </p:nvSpPr>
        <p:spPr>
          <a:xfrm>
            <a:off x="2461833" y="1777581"/>
            <a:ext cx="742892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2660385" y="1825179"/>
            <a:ext cx="3994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2</a:t>
            </a:r>
            <a:endParaRPr dirty="0"/>
          </a:p>
        </p:txBody>
      </p:sp>
      <p:sp>
        <p:nvSpPr>
          <p:cNvPr id="221" name="Google Shape;221;p3"/>
          <p:cNvSpPr/>
          <p:nvPr/>
        </p:nvSpPr>
        <p:spPr>
          <a:xfrm>
            <a:off x="2461833" y="2744438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2642049" y="2788566"/>
            <a:ext cx="3871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3</a:t>
            </a:r>
            <a:endParaRPr dirty="0"/>
          </a:p>
        </p:txBody>
      </p:sp>
      <p:sp>
        <p:nvSpPr>
          <p:cNvPr id="223" name="Google Shape;223;p3"/>
          <p:cNvSpPr/>
          <p:nvPr/>
        </p:nvSpPr>
        <p:spPr>
          <a:xfrm>
            <a:off x="2461833" y="3754234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2641301" y="3828576"/>
            <a:ext cx="3934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4</a:t>
            </a:r>
            <a:endParaRPr dirty="0"/>
          </a:p>
        </p:txBody>
      </p:sp>
      <p:sp>
        <p:nvSpPr>
          <p:cNvPr id="225" name="Google Shape;225;p3"/>
          <p:cNvSpPr txBox="1"/>
          <p:nvPr/>
        </p:nvSpPr>
        <p:spPr>
          <a:xfrm>
            <a:off x="3346095" y="1760188"/>
            <a:ext cx="814924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Обеспечение доступа граждан к медицинским услугам с использованием личного кабинета пациента</a:t>
            </a:r>
            <a:endParaRPr dirty="0"/>
          </a:p>
        </p:txBody>
      </p:sp>
      <p:sp>
        <p:nvSpPr>
          <p:cNvPr id="226" name="Google Shape;226;p3"/>
          <p:cNvSpPr/>
          <p:nvPr/>
        </p:nvSpPr>
        <p:spPr>
          <a:xfrm>
            <a:off x="2487521" y="4760013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2658271" y="4815022"/>
            <a:ext cx="3871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5</a:t>
            </a:r>
            <a:endParaRPr dirty="0"/>
          </a:p>
        </p:txBody>
      </p:sp>
      <p:sp>
        <p:nvSpPr>
          <p:cNvPr id="228" name="Google Shape;228;p3"/>
          <p:cNvSpPr txBox="1"/>
          <p:nvPr/>
        </p:nvSpPr>
        <p:spPr>
          <a:xfrm>
            <a:off x="3378051" y="3727799"/>
            <a:ext cx="79108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Предоставление медицинской информации заинтересованным государственным органам</a:t>
            </a:r>
            <a:endParaRPr dirty="0"/>
          </a:p>
        </p:txBody>
      </p:sp>
      <p:sp>
        <p:nvSpPr>
          <p:cNvPr id="229" name="Google Shape;229;p3"/>
          <p:cNvSpPr txBox="1"/>
          <p:nvPr/>
        </p:nvSpPr>
        <p:spPr>
          <a:xfrm>
            <a:off x="3365693" y="4745763"/>
            <a:ext cx="7976692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ru-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Унификация и оптимизация процессов формирования медицинских записей о состоянии здоровья пациентов,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которым были оказаны медицинские услуги на территории Республики Беларусь:</a:t>
            </a:r>
            <a:endParaRPr lang="ru-RU" sz="18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46113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граждан Республики Беларусь </a:t>
            </a:r>
            <a:endParaRPr dirty="0"/>
          </a:p>
          <a:p>
            <a:pPr marL="646113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иностранных граждан </a:t>
            </a:r>
            <a:endParaRPr dirty="0"/>
          </a:p>
          <a:p>
            <a:pPr marL="646113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лиц без гражданства</a:t>
            </a:r>
            <a:endParaRPr dirty="0"/>
          </a:p>
        </p:txBody>
      </p:sp>
      <p:sp>
        <p:nvSpPr>
          <p:cNvPr id="231" name="Google Shape;231;p3"/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none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219;p3">
            <a:extLst>
              <a:ext uri="{FF2B5EF4-FFF2-40B4-BE49-F238E27FC236}">
                <a16:creationId xmlns:a16="http://schemas.microsoft.com/office/drawing/2014/main" id="{B8A2959B-6702-415F-AE3C-D31436F778BD}"/>
              </a:ext>
            </a:extLst>
          </p:cNvPr>
          <p:cNvSpPr/>
          <p:nvPr/>
        </p:nvSpPr>
        <p:spPr>
          <a:xfrm>
            <a:off x="2461833" y="881637"/>
            <a:ext cx="742892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220;p3">
            <a:extLst>
              <a:ext uri="{FF2B5EF4-FFF2-40B4-BE49-F238E27FC236}">
                <a16:creationId xmlns:a16="http://schemas.microsoft.com/office/drawing/2014/main" id="{D5AF001E-430F-4352-A3F2-26D8FFEBBFEE}"/>
              </a:ext>
            </a:extLst>
          </p:cNvPr>
          <p:cNvSpPr txBox="1"/>
          <p:nvPr/>
        </p:nvSpPr>
        <p:spPr>
          <a:xfrm>
            <a:off x="2626095" y="952095"/>
            <a:ext cx="3994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dirty="0"/>
          </a:p>
        </p:txBody>
      </p:sp>
      <p:sp>
        <p:nvSpPr>
          <p:cNvPr id="106" name="Google Shape;225;p3">
            <a:extLst>
              <a:ext uri="{FF2B5EF4-FFF2-40B4-BE49-F238E27FC236}">
                <a16:creationId xmlns:a16="http://schemas.microsoft.com/office/drawing/2014/main" id="{B7AAA3F8-16E3-48B4-944F-4623EC0F0814}"/>
              </a:ext>
            </a:extLst>
          </p:cNvPr>
          <p:cNvSpPr txBox="1"/>
          <p:nvPr/>
        </p:nvSpPr>
        <p:spPr>
          <a:xfrm>
            <a:off x="3339260" y="978090"/>
            <a:ext cx="814924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Автоматизация взаимодействия между ОЗ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9A25B82-50D8-488C-8A1E-B797C7D72C93}"/>
              </a:ext>
            </a:extLst>
          </p:cNvPr>
          <p:cNvSpPr/>
          <p:nvPr/>
        </p:nvSpPr>
        <p:spPr>
          <a:xfrm>
            <a:off x="5678182" y="971550"/>
            <a:ext cx="6346178" cy="5497281"/>
          </a:xfrm>
          <a:prstGeom prst="rect">
            <a:avLst/>
          </a:prstGeom>
          <a:solidFill>
            <a:srgbClr val="005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1191616" y="1313570"/>
            <a:ext cx="2283932" cy="136953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1191616" y="3035509"/>
            <a:ext cx="2283932" cy="136953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1191616" y="4757448"/>
            <a:ext cx="2283932" cy="136953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1218739" y="1360055"/>
            <a:ext cx="233896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Не медицинские государственные информационные системы</a:t>
            </a:r>
            <a:endParaRPr dirty="0"/>
          </a:p>
        </p:txBody>
      </p:sp>
      <p:sp>
        <p:nvSpPr>
          <p:cNvPr id="240" name="Google Shape;240;p9"/>
          <p:cNvSpPr txBox="1"/>
          <p:nvPr/>
        </p:nvSpPr>
        <p:spPr>
          <a:xfrm>
            <a:off x="1375463" y="2237884"/>
            <a:ext cx="19481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ЕГР, Регистр населения и др.</a:t>
            </a:r>
            <a:endParaRPr dirty="0"/>
          </a:p>
        </p:txBody>
      </p:sp>
      <p:sp>
        <p:nvSpPr>
          <p:cNvPr id="241" name="Google Shape;241;p9"/>
          <p:cNvSpPr txBox="1"/>
          <p:nvPr/>
        </p:nvSpPr>
        <p:spPr>
          <a:xfrm>
            <a:off x="1245791" y="3154448"/>
            <a:ext cx="21755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Единый портал электронных услуг</a:t>
            </a:r>
            <a:endParaRPr dirty="0"/>
          </a:p>
        </p:txBody>
      </p:sp>
      <p:sp>
        <p:nvSpPr>
          <p:cNvPr id="242" name="Google Shape;242;p9"/>
          <p:cNvSpPr txBox="1"/>
          <p:nvPr/>
        </p:nvSpPr>
        <p:spPr>
          <a:xfrm>
            <a:off x="1245790" y="3679869"/>
            <a:ext cx="22158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Медицинские АП/электронные услуги для пациентов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1244874" y="4786176"/>
            <a:ext cx="2110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Единая</a:t>
            </a:r>
            <a:r>
              <a:rPr lang="ru-RU" sz="2400" dirty="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ru-RU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система</a:t>
            </a:r>
            <a:r>
              <a:rPr lang="ru-RU" sz="2400" dirty="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ru-RU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идентификации </a:t>
            </a:r>
            <a:endParaRPr b="1" dirty="0">
              <a:solidFill>
                <a:srgbClr val="005F7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5F7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ЕС ИФЮЛ</a:t>
            </a:r>
            <a:endParaRPr sz="1200" dirty="0">
              <a:solidFill>
                <a:schemeClr val="tx1"/>
              </a:solidFill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5F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0" y="9637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 txBox="1"/>
          <p:nvPr/>
        </p:nvSpPr>
        <p:spPr>
          <a:xfrm>
            <a:off x="1123036" y="269410"/>
            <a:ext cx="682791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СХЕМА </a:t>
            </a:r>
            <a:r>
              <a:rPr lang="ru-RU" sz="28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ФУНКЦИОНИРОВАНИЯ </a:t>
            </a:r>
            <a:r>
              <a:rPr lang="ru-RU" sz="28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ЦИСЗ</a:t>
            </a:r>
            <a:endParaRPr dirty="0"/>
          </a:p>
        </p:txBody>
      </p:sp>
      <p:sp>
        <p:nvSpPr>
          <p:cNvPr id="247" name="Google Shape;247;p9"/>
          <p:cNvSpPr/>
          <p:nvPr/>
        </p:nvSpPr>
        <p:spPr>
          <a:xfrm>
            <a:off x="9470189" y="1313570"/>
            <a:ext cx="2283932" cy="136953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9470189" y="3035509"/>
            <a:ext cx="2283932" cy="136953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9470189" y="4757448"/>
            <a:ext cx="2283932" cy="136953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9556963" y="1375487"/>
            <a:ext cx="211038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Медицинские </a:t>
            </a:r>
            <a:r>
              <a:rPr lang="ru-RU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информационные </a:t>
            </a:r>
            <a:r>
              <a:rPr lang="ru-RU" sz="14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системы</a:t>
            </a:r>
            <a:endParaRPr dirty="0"/>
          </a:p>
        </p:txBody>
      </p:sp>
      <p:sp>
        <p:nvSpPr>
          <p:cNvPr id="251" name="Google Shape;251;p9"/>
          <p:cNvSpPr txBox="1"/>
          <p:nvPr/>
        </p:nvSpPr>
        <p:spPr>
          <a:xfrm>
            <a:off x="9661489" y="2066998"/>
            <a:ext cx="18614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Поликлиники, больницы, ЦРБ, РНПЦ, диспансеры и др.</a:t>
            </a:r>
            <a:endParaRPr dirty="0"/>
          </a:p>
        </p:txBody>
      </p:sp>
      <p:sp>
        <p:nvSpPr>
          <p:cNvPr id="252" name="Google Shape;252;p9"/>
          <p:cNvSpPr txBox="1"/>
          <p:nvPr/>
        </p:nvSpPr>
        <p:spPr>
          <a:xfrm>
            <a:off x="9847981" y="3337935"/>
            <a:ext cx="14675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Облачная МИС</a:t>
            </a:r>
            <a:endParaRPr dirty="0"/>
          </a:p>
        </p:txBody>
      </p:sp>
      <p:sp>
        <p:nvSpPr>
          <p:cNvPr id="253" name="Google Shape;253;p9"/>
          <p:cNvSpPr txBox="1"/>
          <p:nvPr/>
        </p:nvSpPr>
        <p:spPr>
          <a:xfrm>
            <a:off x="9470189" y="3865222"/>
            <a:ext cx="22839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Поликлиники,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диспансеры и другие ОЗ</a:t>
            </a:r>
            <a:endParaRPr dirty="0"/>
          </a:p>
        </p:txBody>
      </p:sp>
      <p:sp>
        <p:nvSpPr>
          <p:cNvPr id="254" name="Google Shape;254;p9"/>
          <p:cNvSpPr txBox="1"/>
          <p:nvPr/>
        </p:nvSpPr>
        <p:spPr>
          <a:xfrm>
            <a:off x="9731228" y="5026716"/>
            <a:ext cx="17917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Системы скорой медицинской помощи</a:t>
            </a:r>
            <a:endParaRPr dirty="0"/>
          </a:p>
        </p:txBody>
      </p:sp>
      <p:sp>
        <p:nvSpPr>
          <p:cNvPr id="255" name="Google Shape;255;p9"/>
          <p:cNvSpPr/>
          <p:nvPr/>
        </p:nvSpPr>
        <p:spPr>
          <a:xfrm>
            <a:off x="4009291" y="1315150"/>
            <a:ext cx="1328311" cy="3089891"/>
          </a:xfrm>
          <a:prstGeom prst="rect">
            <a:avLst/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6019628" y="1313570"/>
            <a:ext cx="3069916" cy="4813412"/>
          </a:xfrm>
          <a:prstGeom prst="rect">
            <a:avLst/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4004476" y="2555359"/>
            <a:ext cx="13379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ОАИС</a:t>
            </a:r>
            <a:endParaRPr dirty="0"/>
          </a:p>
        </p:txBody>
      </p:sp>
      <p:sp>
        <p:nvSpPr>
          <p:cNvPr id="258" name="Google Shape;258;p9"/>
          <p:cNvSpPr txBox="1"/>
          <p:nvPr/>
        </p:nvSpPr>
        <p:spPr>
          <a:xfrm>
            <a:off x="6069661" y="3151275"/>
            <a:ext cx="296985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ЦИСЗ</a:t>
            </a:r>
            <a:endParaRPr sz="5400" dirty="0"/>
          </a:p>
        </p:txBody>
      </p:sp>
      <p:cxnSp>
        <p:nvCxnSpPr>
          <p:cNvPr id="259" name="Google Shape;259;p9"/>
          <p:cNvCxnSpPr>
            <a:stCxn id="236" idx="3"/>
          </p:cNvCxnSpPr>
          <p:nvPr/>
        </p:nvCxnSpPr>
        <p:spPr>
          <a:xfrm>
            <a:off x="3475548" y="1998337"/>
            <a:ext cx="533700" cy="0"/>
          </a:xfrm>
          <a:prstGeom prst="straightConnector1">
            <a:avLst/>
          </a:prstGeom>
          <a:noFill/>
          <a:ln w="9525" cap="flat" cmpd="sng">
            <a:solidFill>
              <a:srgbClr val="005F78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60" name="Google Shape;260;p9"/>
          <p:cNvCxnSpPr>
            <a:stCxn id="237" idx="3"/>
          </p:cNvCxnSpPr>
          <p:nvPr/>
        </p:nvCxnSpPr>
        <p:spPr>
          <a:xfrm>
            <a:off x="3475548" y="3720276"/>
            <a:ext cx="533700" cy="0"/>
          </a:xfrm>
          <a:prstGeom prst="straightConnector1">
            <a:avLst/>
          </a:prstGeom>
          <a:noFill/>
          <a:ln w="9525" cap="flat" cmpd="sng">
            <a:solidFill>
              <a:srgbClr val="005F78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61" name="Google Shape;261;p9"/>
          <p:cNvCxnSpPr>
            <a:cxnSpLocks/>
            <a:stCxn id="238" idx="3"/>
          </p:cNvCxnSpPr>
          <p:nvPr/>
        </p:nvCxnSpPr>
        <p:spPr>
          <a:xfrm>
            <a:off x="3475548" y="5442215"/>
            <a:ext cx="2202634" cy="0"/>
          </a:xfrm>
          <a:prstGeom prst="straightConnector1">
            <a:avLst/>
          </a:prstGeom>
          <a:noFill/>
          <a:ln w="9525" cap="flat" cmpd="sng">
            <a:solidFill>
              <a:srgbClr val="005F78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62" name="Google Shape;262;p9"/>
          <p:cNvCxnSpPr>
            <a:cxnSpLocks/>
          </p:cNvCxnSpPr>
          <p:nvPr/>
        </p:nvCxnSpPr>
        <p:spPr>
          <a:xfrm>
            <a:off x="5337602" y="2792025"/>
            <a:ext cx="340580" cy="0"/>
          </a:xfrm>
          <a:prstGeom prst="straightConnector1">
            <a:avLst/>
          </a:prstGeom>
          <a:noFill/>
          <a:ln w="9525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64" name="Google Shape;264;p9"/>
          <p:cNvCxnSpPr>
            <a:cxnSpLocks/>
            <a:endCxn id="248" idx="1"/>
          </p:cNvCxnSpPr>
          <p:nvPr/>
        </p:nvCxnSpPr>
        <p:spPr>
          <a:xfrm>
            <a:off x="9089544" y="3720276"/>
            <a:ext cx="380645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65" name="Google Shape;265;p9"/>
          <p:cNvCxnSpPr>
            <a:cxnSpLocks/>
            <a:endCxn id="249" idx="1"/>
          </p:cNvCxnSpPr>
          <p:nvPr/>
        </p:nvCxnSpPr>
        <p:spPr>
          <a:xfrm>
            <a:off x="9089544" y="5442215"/>
            <a:ext cx="380645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67" name="Google Shape;267;p9"/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none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9"/>
          <p:cNvCxnSpPr>
            <a:cxnSpLocks/>
            <a:endCxn id="247" idx="1"/>
          </p:cNvCxnSpPr>
          <p:nvPr/>
        </p:nvCxnSpPr>
        <p:spPr>
          <a:xfrm>
            <a:off x="9089544" y="1998337"/>
            <a:ext cx="380645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/>
          <p:nvPr/>
        </p:nvSpPr>
        <p:spPr>
          <a:xfrm>
            <a:off x="0" y="9637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 txBox="1"/>
          <p:nvPr/>
        </p:nvSpPr>
        <p:spPr>
          <a:xfrm>
            <a:off x="1191625" y="437975"/>
            <a:ext cx="966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ВЗАИМОДЕЙСТВИЕ со смежными системами</a:t>
            </a:r>
            <a:endParaRPr lang="ru-RU" dirty="0"/>
          </a:p>
        </p:txBody>
      </p:sp>
      <p:sp>
        <p:nvSpPr>
          <p:cNvPr id="267" name="Google Shape;267;p9"/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31;p3">
            <a:extLst>
              <a:ext uri="{FF2B5EF4-FFF2-40B4-BE49-F238E27FC236}">
                <a16:creationId xmlns:a16="http://schemas.microsoft.com/office/drawing/2014/main" id="{B53F1B07-F64E-4BE7-AFF9-D3BDC73D8CEC}"/>
              </a:ext>
            </a:extLst>
          </p:cNvPr>
          <p:cNvSpPr txBox="1"/>
          <p:nvPr/>
        </p:nvSpPr>
        <p:spPr>
          <a:xfrm>
            <a:off x="2304832" y="2677998"/>
            <a:ext cx="8149241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Посредством программных интерфейсов и на основе технологии </a:t>
            </a:r>
            <a:r>
              <a:rPr lang="ru-RU" sz="18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Representational</a:t>
            </a:r>
            <a:r>
              <a:rPr lang="ru-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State Transfer (</a:t>
            </a:r>
            <a:r>
              <a:rPr lang="ru-RU" sz="20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REST</a:t>
            </a:r>
            <a:r>
              <a:rPr lang="ru-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и формата </a:t>
            </a:r>
            <a:r>
              <a:rPr lang="en-GB" sz="20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JSON</a:t>
            </a:r>
            <a:endParaRPr lang="ru-RU" sz="2000" b="1" dirty="0">
              <a:solidFill>
                <a:srgbClr val="005F78"/>
              </a:solidFill>
              <a:latin typeface="Roboto"/>
              <a:ea typeface="Roboto"/>
            </a:endParaRPr>
          </a:p>
        </p:txBody>
      </p:sp>
      <p:sp>
        <p:nvSpPr>
          <p:cNvPr id="35" name="Google Shape;219;p3">
            <a:extLst>
              <a:ext uri="{FF2B5EF4-FFF2-40B4-BE49-F238E27FC236}">
                <a16:creationId xmlns:a16="http://schemas.microsoft.com/office/drawing/2014/main" id="{54B41E01-CCE3-4BCC-8B6D-020E70DB6C69}"/>
              </a:ext>
            </a:extLst>
          </p:cNvPr>
          <p:cNvSpPr/>
          <p:nvPr/>
        </p:nvSpPr>
        <p:spPr>
          <a:xfrm>
            <a:off x="1318970" y="1380627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20;p3">
            <a:extLst>
              <a:ext uri="{FF2B5EF4-FFF2-40B4-BE49-F238E27FC236}">
                <a16:creationId xmlns:a16="http://schemas.microsoft.com/office/drawing/2014/main" id="{4E980D1D-A54A-483C-93DB-7883EB19937D}"/>
              </a:ext>
            </a:extLst>
          </p:cNvPr>
          <p:cNvSpPr txBox="1"/>
          <p:nvPr/>
        </p:nvSpPr>
        <p:spPr>
          <a:xfrm>
            <a:off x="1483232" y="1401657"/>
            <a:ext cx="3871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dirty="0"/>
          </a:p>
        </p:txBody>
      </p:sp>
      <p:sp>
        <p:nvSpPr>
          <p:cNvPr id="37" name="Google Shape;221;p3">
            <a:extLst>
              <a:ext uri="{FF2B5EF4-FFF2-40B4-BE49-F238E27FC236}">
                <a16:creationId xmlns:a16="http://schemas.microsoft.com/office/drawing/2014/main" id="{1D8A6FA0-4F3D-46EB-B0CF-C7B825F66266}"/>
              </a:ext>
            </a:extLst>
          </p:cNvPr>
          <p:cNvSpPr/>
          <p:nvPr/>
        </p:nvSpPr>
        <p:spPr>
          <a:xfrm>
            <a:off x="1318970" y="2721018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22;p3">
            <a:extLst>
              <a:ext uri="{FF2B5EF4-FFF2-40B4-BE49-F238E27FC236}">
                <a16:creationId xmlns:a16="http://schemas.microsoft.com/office/drawing/2014/main" id="{EAC32970-1176-4923-B73C-5DE82C380CEC}"/>
              </a:ext>
            </a:extLst>
          </p:cNvPr>
          <p:cNvSpPr txBox="1"/>
          <p:nvPr/>
        </p:nvSpPr>
        <p:spPr>
          <a:xfrm>
            <a:off x="1474472" y="2765146"/>
            <a:ext cx="3871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dirty="0"/>
          </a:p>
        </p:txBody>
      </p:sp>
      <p:sp>
        <p:nvSpPr>
          <p:cNvPr id="39" name="Google Shape;223;p3">
            <a:extLst>
              <a:ext uri="{FF2B5EF4-FFF2-40B4-BE49-F238E27FC236}">
                <a16:creationId xmlns:a16="http://schemas.microsoft.com/office/drawing/2014/main" id="{678F17ED-81E6-4585-B826-E7E8F09D8429}"/>
              </a:ext>
            </a:extLst>
          </p:cNvPr>
          <p:cNvSpPr/>
          <p:nvPr/>
        </p:nvSpPr>
        <p:spPr>
          <a:xfrm>
            <a:off x="1318970" y="3973012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24;p3">
            <a:extLst>
              <a:ext uri="{FF2B5EF4-FFF2-40B4-BE49-F238E27FC236}">
                <a16:creationId xmlns:a16="http://schemas.microsoft.com/office/drawing/2014/main" id="{C05F91A9-701C-4E7E-BED4-93B5CD92193A}"/>
              </a:ext>
            </a:extLst>
          </p:cNvPr>
          <p:cNvSpPr txBox="1"/>
          <p:nvPr/>
        </p:nvSpPr>
        <p:spPr>
          <a:xfrm>
            <a:off x="1498438" y="4010283"/>
            <a:ext cx="393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41" name="Google Shape;225;p3">
            <a:extLst>
              <a:ext uri="{FF2B5EF4-FFF2-40B4-BE49-F238E27FC236}">
                <a16:creationId xmlns:a16="http://schemas.microsoft.com/office/drawing/2014/main" id="{E922D44A-54F8-4594-A034-525B4CE1DD90}"/>
              </a:ext>
            </a:extLst>
          </p:cNvPr>
          <p:cNvSpPr txBox="1"/>
          <p:nvPr/>
        </p:nvSpPr>
        <p:spPr>
          <a:xfrm>
            <a:off x="2317532" y="1325032"/>
            <a:ext cx="87060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 МИС организаций обмен данными будет происходить </a:t>
            </a:r>
            <a:r>
              <a:rPr lang="ru-RU" sz="20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по</a:t>
            </a:r>
            <a:r>
              <a:rPr lang="ru-RU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0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защищенным</a:t>
            </a:r>
            <a:r>
              <a:rPr lang="ru-RU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0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каналам</a:t>
            </a:r>
            <a:r>
              <a:rPr lang="ru-RU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0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электросвязи</a:t>
            </a:r>
            <a:endParaRPr lang="ru-RU" sz="2000" b="1" dirty="0">
              <a:solidFill>
                <a:srgbClr val="005F78"/>
              </a:solidFill>
              <a:latin typeface="Roboto"/>
              <a:ea typeface="Roboto"/>
            </a:endParaRPr>
          </a:p>
        </p:txBody>
      </p:sp>
      <p:sp>
        <p:nvSpPr>
          <p:cNvPr id="44" name="Google Shape;228;p3">
            <a:extLst>
              <a:ext uri="{FF2B5EF4-FFF2-40B4-BE49-F238E27FC236}">
                <a16:creationId xmlns:a16="http://schemas.microsoft.com/office/drawing/2014/main" id="{EDB29C71-E445-42E5-9545-764776CAE398}"/>
              </a:ext>
            </a:extLst>
          </p:cNvPr>
          <p:cNvSpPr txBox="1"/>
          <p:nvPr/>
        </p:nvSpPr>
        <p:spPr>
          <a:xfrm>
            <a:off x="2348802" y="3893339"/>
            <a:ext cx="8556371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Интероперабельность</a:t>
            </a:r>
            <a:r>
              <a:rPr lang="ru-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взаимодействия с МИС будет обеспечиваться на основе стандарта </a:t>
            </a:r>
            <a:r>
              <a:rPr lang="ru-RU" sz="20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HL7 FHIR (</a:t>
            </a:r>
            <a:r>
              <a:rPr lang="en-US" sz="20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v5.0.0</a:t>
            </a:r>
            <a:r>
              <a:rPr lang="ru-RU" sz="20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)</a:t>
            </a:r>
            <a:endParaRPr lang="ru-RU" dirty="0"/>
          </a:p>
        </p:txBody>
      </p:sp>
      <p:sp>
        <p:nvSpPr>
          <p:cNvPr id="46" name="Google Shape;226;p3">
            <a:extLst>
              <a:ext uri="{FF2B5EF4-FFF2-40B4-BE49-F238E27FC236}">
                <a16:creationId xmlns:a16="http://schemas.microsoft.com/office/drawing/2014/main" id="{181E8ED5-7802-4A2C-8156-8203787860DB}"/>
              </a:ext>
            </a:extLst>
          </p:cNvPr>
          <p:cNvSpPr/>
          <p:nvPr/>
        </p:nvSpPr>
        <p:spPr>
          <a:xfrm>
            <a:off x="1318970" y="5298271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27;p3">
            <a:extLst>
              <a:ext uri="{FF2B5EF4-FFF2-40B4-BE49-F238E27FC236}">
                <a16:creationId xmlns:a16="http://schemas.microsoft.com/office/drawing/2014/main" id="{A291F2B9-2E2E-45FE-84D0-EDF1B13FCDEA}"/>
              </a:ext>
            </a:extLst>
          </p:cNvPr>
          <p:cNvSpPr txBox="1"/>
          <p:nvPr/>
        </p:nvSpPr>
        <p:spPr>
          <a:xfrm>
            <a:off x="1478290" y="5315282"/>
            <a:ext cx="3871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48" name="Google Shape;229;p3">
            <a:extLst>
              <a:ext uri="{FF2B5EF4-FFF2-40B4-BE49-F238E27FC236}">
                <a16:creationId xmlns:a16="http://schemas.microsoft.com/office/drawing/2014/main" id="{CF4DF09B-D743-47AA-8DB6-F9E48CF58472}"/>
              </a:ext>
            </a:extLst>
          </p:cNvPr>
          <p:cNvSpPr txBox="1"/>
          <p:nvPr/>
        </p:nvSpPr>
        <p:spPr>
          <a:xfrm>
            <a:off x="2373570" y="5243378"/>
            <a:ext cx="865003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ЦИСЗ будет функционировать на ресурсах республиканского центра обработки данных (</a:t>
            </a:r>
            <a:r>
              <a:rPr lang="ru-RU" sz="20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РЦОД</a:t>
            </a:r>
            <a:r>
              <a:rPr lang="ru-RU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19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9B73C3C-539A-47E3-8BDB-CB14A82E0099}"/>
              </a:ext>
            </a:extLst>
          </p:cNvPr>
          <p:cNvCxnSpPr/>
          <p:nvPr/>
        </p:nvCxnSpPr>
        <p:spPr>
          <a:xfrm>
            <a:off x="880896" y="3340100"/>
            <a:ext cx="11155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3" name="Google Shape;273;p4"/>
          <p:cNvSpPr/>
          <p:nvPr/>
        </p:nvSpPr>
        <p:spPr>
          <a:xfrm>
            <a:off x="0" y="0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"/>
          <p:cNvSpPr txBox="1"/>
          <p:nvPr/>
        </p:nvSpPr>
        <p:spPr>
          <a:xfrm>
            <a:off x="896959" y="1043904"/>
            <a:ext cx="1644734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rPr>
              <a:t>Подготовлены и приняты </a:t>
            </a:r>
            <a:r>
              <a:rPr lang="ru-RU" sz="15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rPr>
              <a:t>НПА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МАРТ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Минздрав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Минсвязи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" name="Google Shape;276;p4"/>
          <p:cNvSpPr txBox="1"/>
          <p:nvPr/>
        </p:nvSpPr>
        <p:spPr>
          <a:xfrm>
            <a:off x="1868863" y="4115460"/>
            <a:ext cx="1900043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rPr>
              <a:t>Определен перечень организаций + пилотная зона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для подключения к ЦИСЗ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7" name="Google Shape;277;p4"/>
          <p:cNvSpPr txBox="1"/>
          <p:nvPr/>
        </p:nvSpPr>
        <p:spPr>
          <a:xfrm>
            <a:off x="9748513" y="4184120"/>
            <a:ext cx="1678630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cap="none" dirty="0">
                <a:solidFill>
                  <a:srgbClr val="005F78"/>
                </a:solidFill>
                <a:latin typeface="Roboto Black"/>
                <a:ea typeface="Roboto Black"/>
                <a:cs typeface="Roboto Black"/>
                <a:sym typeface="Roboto Black"/>
              </a:rPr>
              <a:t>РАЗРАБОТКА ЦИСЗ</a:t>
            </a:r>
            <a:br>
              <a:rPr lang="ru-RU" sz="1600" b="1" cap="none" dirty="0">
                <a:solidFill>
                  <a:srgbClr val="4C7838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ru-RU" sz="1100" b="0" cap="none" dirty="0">
                <a:solidFill>
                  <a:srgbClr val="4C7838"/>
                </a:solidFill>
                <a:latin typeface="Roboto"/>
                <a:ea typeface="Roboto"/>
                <a:cs typeface="Roboto"/>
                <a:sym typeface="Roboto"/>
              </a:rPr>
              <a:t>вторая очередь</a:t>
            </a:r>
            <a:endParaRPr dirty="0"/>
          </a:p>
        </p:txBody>
      </p:sp>
      <p:sp>
        <p:nvSpPr>
          <p:cNvPr id="278" name="Google Shape;278;p4"/>
          <p:cNvSpPr txBox="1"/>
          <p:nvPr/>
        </p:nvSpPr>
        <p:spPr>
          <a:xfrm>
            <a:off x="10710804" y="1264146"/>
            <a:ext cx="153055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cap="none" dirty="0">
                <a:solidFill>
                  <a:srgbClr val="005F78"/>
                </a:solidFill>
                <a:latin typeface="Roboto Black"/>
                <a:ea typeface="Roboto Black"/>
                <a:cs typeface="Roboto Black"/>
                <a:sym typeface="Roboto Black"/>
              </a:rPr>
              <a:t>ВНЕДРЕНИЕ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cap="none" dirty="0">
                <a:solidFill>
                  <a:srgbClr val="005F78"/>
                </a:solidFill>
                <a:latin typeface="Roboto Black"/>
                <a:ea typeface="Roboto Black"/>
                <a:cs typeface="Roboto Black"/>
                <a:sym typeface="Roboto Black"/>
              </a:rPr>
              <a:t>ЦИСЗ</a:t>
            </a:r>
            <a:endParaRPr dirty="0"/>
          </a:p>
        </p:txBody>
      </p:sp>
      <p:sp>
        <p:nvSpPr>
          <p:cNvPr id="279" name="Google Shape;279;p4"/>
          <p:cNvSpPr txBox="1"/>
          <p:nvPr/>
        </p:nvSpPr>
        <p:spPr>
          <a:xfrm>
            <a:off x="8634208" y="953605"/>
            <a:ext cx="1900043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cap="none" dirty="0">
                <a:solidFill>
                  <a:srgbClr val="005F78"/>
                </a:solidFill>
                <a:latin typeface="Roboto Black"/>
                <a:ea typeface="Roboto Black"/>
                <a:cs typeface="Roboto Black"/>
                <a:sym typeface="Roboto Black"/>
              </a:rPr>
              <a:t>ПРИЕМОЧНЫЕ ИСПЫТАНИЯ И ВВОД В ЭКСПЛУАТАЦИЮ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100" b="0" cap="none" dirty="0">
                <a:solidFill>
                  <a:srgbClr val="4C7838"/>
                </a:solidFill>
                <a:latin typeface="Roboto"/>
                <a:ea typeface="Roboto"/>
                <a:cs typeface="Roboto"/>
                <a:sym typeface="Roboto"/>
              </a:rPr>
              <a:t>первой очереди</a:t>
            </a:r>
            <a:endParaRPr sz="1400" b="0" cap="none" dirty="0">
              <a:solidFill>
                <a:srgbClr val="4C7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873157" y="3194815"/>
            <a:ext cx="330304" cy="3077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rgbClr val="6087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2" name="Google Shape;282;p4"/>
          <p:cNvCxnSpPr>
            <a:cxnSpLocks/>
          </p:cNvCxnSpPr>
          <p:nvPr/>
        </p:nvCxnSpPr>
        <p:spPr>
          <a:xfrm rot="10800000">
            <a:off x="1026879" y="2262715"/>
            <a:ext cx="0" cy="932100"/>
          </a:xfrm>
          <a:prstGeom prst="straightConnector1">
            <a:avLst/>
          </a:prstGeom>
          <a:noFill/>
          <a:ln w="9525" cap="flat" cmpd="sng">
            <a:solidFill>
              <a:srgbClr val="608737"/>
            </a:solidFill>
            <a:prstDash val="lgDash"/>
            <a:miter lim="800000"/>
            <a:headEnd type="none" w="sm" len="sm"/>
            <a:tailEnd type="oval" w="sm" len="sm"/>
          </a:ln>
        </p:spPr>
      </p:cxnSp>
      <p:sp>
        <p:nvSpPr>
          <p:cNvPr id="283" name="Google Shape;283;p4"/>
          <p:cNvSpPr/>
          <p:nvPr/>
        </p:nvSpPr>
        <p:spPr>
          <a:xfrm>
            <a:off x="1846425" y="3194815"/>
            <a:ext cx="330304" cy="3077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rgbClr val="6087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4"/>
          <p:cNvCxnSpPr>
            <a:cxnSpLocks/>
          </p:cNvCxnSpPr>
          <p:nvPr/>
        </p:nvCxnSpPr>
        <p:spPr>
          <a:xfrm>
            <a:off x="2015709" y="3513293"/>
            <a:ext cx="0" cy="568645"/>
          </a:xfrm>
          <a:prstGeom prst="straightConnector1">
            <a:avLst/>
          </a:prstGeom>
          <a:noFill/>
          <a:ln w="9525" cap="flat" cmpd="sng">
            <a:solidFill>
              <a:srgbClr val="608737"/>
            </a:solidFill>
            <a:prstDash val="lgDash"/>
            <a:miter lim="800000"/>
            <a:headEnd type="none" w="sm" len="sm"/>
            <a:tailEnd type="oval" w="sm" len="sm"/>
          </a:ln>
        </p:spPr>
      </p:cxnSp>
      <p:sp>
        <p:nvSpPr>
          <p:cNvPr id="285" name="Google Shape;285;p4"/>
          <p:cNvSpPr/>
          <p:nvPr/>
        </p:nvSpPr>
        <p:spPr>
          <a:xfrm>
            <a:off x="5026633" y="3194815"/>
            <a:ext cx="330304" cy="3077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rgbClr val="6087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908794" y="3194815"/>
            <a:ext cx="330304" cy="30777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6087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p4"/>
          <p:cNvCxnSpPr>
            <a:cxnSpLocks/>
          </p:cNvCxnSpPr>
          <p:nvPr/>
        </p:nvCxnSpPr>
        <p:spPr>
          <a:xfrm flipV="1">
            <a:off x="5183696" y="2191812"/>
            <a:ext cx="0" cy="995858"/>
          </a:xfrm>
          <a:prstGeom prst="straightConnector1">
            <a:avLst/>
          </a:prstGeom>
          <a:noFill/>
          <a:ln w="9525" cap="flat" cmpd="sng">
            <a:solidFill>
              <a:srgbClr val="608737"/>
            </a:solidFill>
            <a:prstDash val="lgDash"/>
            <a:miter lim="800000"/>
            <a:headEnd type="none" w="sm" len="sm"/>
            <a:tailEnd type="oval" w="sm" len="sm"/>
          </a:ln>
        </p:spPr>
      </p:cxnSp>
      <p:cxnSp>
        <p:nvCxnSpPr>
          <p:cNvPr id="292" name="Google Shape;292;p4"/>
          <p:cNvCxnSpPr>
            <a:cxnSpLocks/>
          </p:cNvCxnSpPr>
          <p:nvPr/>
        </p:nvCxnSpPr>
        <p:spPr>
          <a:xfrm>
            <a:off x="8075371" y="3520415"/>
            <a:ext cx="5525" cy="1216584"/>
          </a:xfrm>
          <a:prstGeom prst="straightConnector1">
            <a:avLst/>
          </a:prstGeom>
          <a:noFill/>
          <a:ln w="9525" cap="flat" cmpd="sng">
            <a:solidFill>
              <a:srgbClr val="608737"/>
            </a:solidFill>
            <a:prstDash val="lgDash"/>
            <a:miter lim="800000"/>
            <a:headEnd type="none" w="sm" len="sm"/>
            <a:tailEnd type="oval" w="sm" len="sm"/>
          </a:ln>
        </p:spPr>
      </p:cxnSp>
      <p:sp>
        <p:nvSpPr>
          <p:cNvPr id="294" name="Google Shape;294;p4"/>
          <p:cNvSpPr txBox="1"/>
          <p:nvPr/>
        </p:nvSpPr>
        <p:spPr>
          <a:xfrm>
            <a:off x="891785" y="3194815"/>
            <a:ext cx="2891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cap="none" dirty="0">
                <a:solidFill>
                  <a:srgbClr val="4C7838"/>
                </a:solidFill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"/>
          <p:cNvSpPr txBox="1"/>
          <p:nvPr/>
        </p:nvSpPr>
        <p:spPr>
          <a:xfrm>
            <a:off x="5046765" y="3194815"/>
            <a:ext cx="28918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4C7838"/>
                </a:solidFill>
                <a:latin typeface="Roboto Black"/>
                <a:ea typeface="Roboto Black"/>
                <a:cs typeface="Calibri"/>
                <a:sym typeface="Roboto Black"/>
              </a:rPr>
              <a:t>5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"/>
          <p:cNvSpPr txBox="1"/>
          <p:nvPr/>
        </p:nvSpPr>
        <p:spPr>
          <a:xfrm>
            <a:off x="1873373" y="3194815"/>
            <a:ext cx="2891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cap="none" dirty="0">
                <a:solidFill>
                  <a:srgbClr val="4C7838"/>
                </a:solidFill>
                <a:latin typeface="Roboto Black"/>
                <a:ea typeface="Roboto Black"/>
                <a:cs typeface="Roboto Black"/>
                <a:sym typeface="Roboto Black"/>
              </a:rPr>
              <a:t>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"/>
          <p:cNvSpPr txBox="1"/>
          <p:nvPr/>
        </p:nvSpPr>
        <p:spPr>
          <a:xfrm>
            <a:off x="7928516" y="3194815"/>
            <a:ext cx="2891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cap="none">
                <a:solidFill>
                  <a:srgbClr val="4C7838"/>
                </a:solidFill>
                <a:latin typeface="Roboto Black"/>
                <a:ea typeface="Roboto Black"/>
                <a:cs typeface="Roboto Black"/>
                <a:sym typeface="Roboto Black"/>
              </a:rPr>
              <a:t>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9" name="Google Shape;299;p4"/>
          <p:cNvCxnSpPr/>
          <p:nvPr/>
        </p:nvCxnSpPr>
        <p:spPr>
          <a:xfrm>
            <a:off x="602428" y="3484341"/>
            <a:ext cx="0" cy="1825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1" name="Google Shape;301;p4"/>
          <p:cNvSpPr/>
          <p:nvPr/>
        </p:nvSpPr>
        <p:spPr>
          <a:xfrm>
            <a:off x="5696321" y="3290937"/>
            <a:ext cx="156037" cy="1523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"/>
          <p:cNvSpPr txBox="1"/>
          <p:nvPr/>
        </p:nvSpPr>
        <p:spPr>
          <a:xfrm>
            <a:off x="5438562" y="3426088"/>
            <a:ext cx="7297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Q2</a:t>
            </a:r>
            <a:r>
              <a:rPr lang="ru-RU" sz="105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2024</a:t>
            </a:r>
            <a:endParaRPr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"/>
          <p:cNvSpPr txBox="1"/>
          <p:nvPr/>
        </p:nvSpPr>
        <p:spPr>
          <a:xfrm>
            <a:off x="1053211" y="194763"/>
            <a:ext cx="10855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cap="none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ПЛАН МЕРОПРИЯТИЙ по вы</a:t>
            </a:r>
            <a:r>
              <a:rPr lang="ru-RU" sz="2800" b="1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полнению поручения </a:t>
            </a:r>
            <a:r>
              <a:rPr lang="ru-RU" sz="2800" b="1" i="0" cap="none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6р.п.</a:t>
            </a:r>
            <a:endParaRPr dirty="0"/>
          </a:p>
        </p:txBody>
      </p:sp>
      <p:sp>
        <p:nvSpPr>
          <p:cNvPr id="304" name="Google Shape;304;p4"/>
          <p:cNvSpPr txBox="1"/>
          <p:nvPr/>
        </p:nvSpPr>
        <p:spPr>
          <a:xfrm>
            <a:off x="2936256" y="1045608"/>
            <a:ext cx="1900043" cy="112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rPr>
              <a:t>Определены требования к каналам связи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сети электросвязи, услуги, шифрование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5" name="Google Shape;305;p4"/>
          <p:cNvCxnSpPr>
            <a:cxnSpLocks/>
          </p:cNvCxnSpPr>
          <p:nvPr/>
        </p:nvCxnSpPr>
        <p:spPr>
          <a:xfrm flipH="1" flipV="1">
            <a:off x="3058634" y="2262715"/>
            <a:ext cx="11268" cy="932219"/>
          </a:xfrm>
          <a:prstGeom prst="straightConnector1">
            <a:avLst/>
          </a:prstGeom>
          <a:noFill/>
          <a:ln w="9525" cap="flat" cmpd="sng">
            <a:solidFill>
              <a:srgbClr val="608737"/>
            </a:solidFill>
            <a:prstDash val="lgDash"/>
            <a:miter lim="800000"/>
            <a:headEnd type="none" w="sm" len="sm"/>
            <a:tailEnd type="oval" w="sm" len="sm"/>
          </a:ln>
        </p:spPr>
      </p:cxnSp>
      <p:sp>
        <p:nvSpPr>
          <p:cNvPr id="306" name="Google Shape;306;p4"/>
          <p:cNvSpPr/>
          <p:nvPr/>
        </p:nvSpPr>
        <p:spPr>
          <a:xfrm>
            <a:off x="2898399" y="3194815"/>
            <a:ext cx="330304" cy="3077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rgbClr val="6087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"/>
          <p:cNvSpPr txBox="1"/>
          <p:nvPr/>
        </p:nvSpPr>
        <p:spPr>
          <a:xfrm>
            <a:off x="2920270" y="3194815"/>
            <a:ext cx="2891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cap="none" dirty="0">
                <a:solidFill>
                  <a:srgbClr val="4C7838"/>
                </a:solidFill>
                <a:latin typeface="Roboto Black"/>
                <a:ea typeface="Roboto Black"/>
                <a:cs typeface="Roboto Black"/>
                <a:sym typeface="Roboto Black"/>
              </a:rPr>
              <a:t>3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"/>
          <p:cNvSpPr/>
          <p:nvPr/>
        </p:nvSpPr>
        <p:spPr>
          <a:xfrm>
            <a:off x="4043537" y="3194815"/>
            <a:ext cx="330304" cy="3077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rgbClr val="6087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"/>
          <p:cNvSpPr txBox="1"/>
          <p:nvPr/>
        </p:nvSpPr>
        <p:spPr>
          <a:xfrm>
            <a:off x="4052708" y="3194815"/>
            <a:ext cx="2891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cap="none" dirty="0">
                <a:solidFill>
                  <a:srgbClr val="4C7838"/>
                </a:solidFill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1" name="Google Shape;311;p4"/>
          <p:cNvCxnSpPr>
            <a:cxnSpLocks/>
            <a:stCxn id="310" idx="2"/>
          </p:cNvCxnSpPr>
          <p:nvPr/>
        </p:nvCxnSpPr>
        <p:spPr>
          <a:xfrm>
            <a:off x="4197298" y="3502592"/>
            <a:ext cx="0" cy="550192"/>
          </a:xfrm>
          <a:prstGeom prst="straightConnector1">
            <a:avLst/>
          </a:prstGeom>
          <a:noFill/>
          <a:ln w="9525" cap="flat" cmpd="sng">
            <a:solidFill>
              <a:srgbClr val="608737"/>
            </a:solidFill>
            <a:prstDash val="lgDash"/>
            <a:miter lim="800000"/>
            <a:headEnd type="none" w="sm" len="sm"/>
            <a:tailEnd type="oval" w="sm" len="sm"/>
          </a:ln>
        </p:spPr>
      </p:cxnSp>
      <p:sp>
        <p:nvSpPr>
          <p:cNvPr id="313" name="Google Shape;313;p4"/>
          <p:cNvSpPr txBox="1"/>
          <p:nvPr/>
        </p:nvSpPr>
        <p:spPr>
          <a:xfrm>
            <a:off x="4043537" y="4067834"/>
            <a:ext cx="1491080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rPr>
              <a:t>Составлен график подключения ОЗ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к ЦИСЗ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5" name="Google Shape;315;p4"/>
          <p:cNvSpPr txBox="1"/>
          <p:nvPr/>
        </p:nvSpPr>
        <p:spPr>
          <a:xfrm>
            <a:off x="9213249" y="3443255"/>
            <a:ext cx="52071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2025</a:t>
            </a: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"/>
          <p:cNvSpPr/>
          <p:nvPr/>
        </p:nvSpPr>
        <p:spPr>
          <a:xfrm>
            <a:off x="9819388" y="3194815"/>
            <a:ext cx="330304" cy="30777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6087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8" name="Google Shape;318;p4"/>
          <p:cNvCxnSpPr>
            <a:cxnSpLocks/>
          </p:cNvCxnSpPr>
          <p:nvPr/>
        </p:nvCxnSpPr>
        <p:spPr>
          <a:xfrm flipH="1" flipV="1">
            <a:off x="10966407" y="2191812"/>
            <a:ext cx="11684" cy="1035567"/>
          </a:xfrm>
          <a:prstGeom prst="straightConnector1">
            <a:avLst/>
          </a:prstGeom>
          <a:noFill/>
          <a:ln w="9525" cap="flat" cmpd="sng">
            <a:solidFill>
              <a:srgbClr val="608737"/>
            </a:solidFill>
            <a:prstDash val="lgDash"/>
            <a:miter lim="800000"/>
            <a:headEnd type="none" w="sm" len="sm"/>
            <a:tailEnd type="oval" w="sm" len="sm"/>
          </a:ln>
        </p:spPr>
      </p:cxnSp>
      <p:sp>
        <p:nvSpPr>
          <p:cNvPr id="319" name="Google Shape;319;p4"/>
          <p:cNvSpPr txBox="1"/>
          <p:nvPr/>
        </p:nvSpPr>
        <p:spPr>
          <a:xfrm>
            <a:off x="9792848" y="3199146"/>
            <a:ext cx="43902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cap="none" dirty="0">
                <a:solidFill>
                  <a:srgbClr val="4C7838"/>
                </a:solidFill>
                <a:latin typeface="Roboto Black"/>
                <a:ea typeface="Roboto Black"/>
                <a:cs typeface="Roboto Black"/>
                <a:sym typeface="Roboto Black"/>
              </a:rPr>
              <a:t>10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"/>
          <p:cNvSpPr txBox="1"/>
          <p:nvPr/>
        </p:nvSpPr>
        <p:spPr>
          <a:xfrm>
            <a:off x="4996141" y="1064092"/>
            <a:ext cx="167863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rPr>
              <a:t>Старт</a:t>
            </a:r>
            <a:r>
              <a:rPr lang="ru-RU" sz="15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rPr>
              <a:t> разработки ЦИСЗ</a:t>
            </a:r>
            <a:br>
              <a:rPr lang="ru-RU" sz="16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ru-RU" sz="1100" b="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первая очередь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1" name="Google Shape;321;p4"/>
          <p:cNvSpPr/>
          <p:nvPr/>
        </p:nvSpPr>
        <p:spPr>
          <a:xfrm>
            <a:off x="10812939" y="3194815"/>
            <a:ext cx="330304" cy="30777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6087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"/>
          <p:cNvSpPr txBox="1"/>
          <p:nvPr/>
        </p:nvSpPr>
        <p:spPr>
          <a:xfrm>
            <a:off x="10789109" y="3195336"/>
            <a:ext cx="4351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cap="none" dirty="0">
                <a:solidFill>
                  <a:srgbClr val="4C7838"/>
                </a:solidFill>
                <a:latin typeface="Roboto Black"/>
                <a:ea typeface="Roboto Black"/>
                <a:cs typeface="Roboto Black"/>
                <a:sym typeface="Roboto Black"/>
              </a:rPr>
              <a:t>11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"/>
          <p:cNvSpPr/>
          <p:nvPr/>
        </p:nvSpPr>
        <p:spPr>
          <a:xfrm>
            <a:off x="6106570" y="3194815"/>
            <a:ext cx="330304" cy="307777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6087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4"/>
          <p:cNvCxnSpPr>
            <a:cxnSpLocks/>
          </p:cNvCxnSpPr>
          <p:nvPr/>
        </p:nvCxnSpPr>
        <p:spPr>
          <a:xfrm>
            <a:off x="6252962" y="3498502"/>
            <a:ext cx="0" cy="554282"/>
          </a:xfrm>
          <a:prstGeom prst="straightConnector1">
            <a:avLst/>
          </a:prstGeom>
          <a:noFill/>
          <a:ln w="9525" cap="flat" cmpd="sng">
            <a:solidFill>
              <a:srgbClr val="608737"/>
            </a:solidFill>
            <a:prstDash val="lgDash"/>
            <a:miter lim="800000"/>
            <a:headEnd type="none" w="sm" len="sm"/>
            <a:tailEnd type="oval" w="sm" len="sm"/>
          </a:ln>
        </p:spPr>
      </p:cxnSp>
      <p:sp>
        <p:nvSpPr>
          <p:cNvPr id="325" name="Google Shape;325;p4"/>
          <p:cNvSpPr txBox="1"/>
          <p:nvPr/>
        </p:nvSpPr>
        <p:spPr>
          <a:xfrm>
            <a:off x="6126292" y="3194815"/>
            <a:ext cx="2891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b="1" dirty="0">
                <a:solidFill>
                  <a:srgbClr val="4C7838"/>
                </a:solidFill>
                <a:latin typeface="Roboto Black"/>
                <a:ea typeface="Roboto Black"/>
                <a:sym typeface="Roboto Black"/>
              </a:rPr>
              <a:t>6</a:t>
            </a:r>
            <a:endParaRPr b="1" dirty="0">
              <a:solidFill>
                <a:srgbClr val="4C7838"/>
              </a:solidFill>
              <a:latin typeface="Roboto Black"/>
              <a:ea typeface="Roboto Black"/>
              <a:sym typeface="Calibri"/>
            </a:endParaRPr>
          </a:p>
        </p:txBody>
      </p:sp>
      <p:sp>
        <p:nvSpPr>
          <p:cNvPr id="326" name="Google Shape;326;p4"/>
          <p:cNvSpPr txBox="1"/>
          <p:nvPr/>
        </p:nvSpPr>
        <p:spPr>
          <a:xfrm>
            <a:off x="6084143" y="4104517"/>
            <a:ext cx="1900043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cap="none" dirty="0">
                <a:solidFill>
                  <a:srgbClr val="005F78"/>
                </a:solidFill>
                <a:latin typeface="Roboto Black"/>
                <a:ea typeface="Roboto Black"/>
                <a:cs typeface="Roboto Black"/>
                <a:sym typeface="Roboto Black"/>
              </a:rPr>
              <a:t>ОРГАНИЗАЦИЯ РАБОЧИХ МЕСТ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cap="none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закупка техники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cap="none" dirty="0">
                <a:solidFill>
                  <a:srgbClr val="4C7838"/>
                </a:solidFill>
                <a:latin typeface="Roboto"/>
                <a:ea typeface="Roboto"/>
                <a:cs typeface="Roboto"/>
                <a:sym typeface="Roboto"/>
              </a:rPr>
              <a:t>Минздрав</a:t>
            </a:r>
            <a:endParaRPr dirty="0"/>
          </a:p>
        </p:txBody>
      </p:sp>
      <p:sp>
        <p:nvSpPr>
          <p:cNvPr id="327" name="Google Shape;327;p4"/>
          <p:cNvSpPr txBox="1"/>
          <p:nvPr/>
        </p:nvSpPr>
        <p:spPr>
          <a:xfrm>
            <a:off x="6952095" y="1002291"/>
            <a:ext cx="10687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cap="none" dirty="0">
                <a:solidFill>
                  <a:srgbClr val="005F78"/>
                </a:solidFill>
                <a:latin typeface="Roboto Black"/>
                <a:ea typeface="Roboto Black"/>
                <a:cs typeface="Roboto Black"/>
                <a:sym typeface="Roboto Black"/>
              </a:rPr>
              <a:t>СЗИ,</a:t>
            </a:r>
            <a:endParaRPr sz="1500" b="1" cap="none" dirty="0">
              <a:solidFill>
                <a:srgbClr val="005F78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cap="none" dirty="0" err="1">
                <a:solidFill>
                  <a:srgbClr val="005F78"/>
                </a:solidFill>
                <a:latin typeface="Roboto Black"/>
                <a:ea typeface="Roboto Black"/>
                <a:cs typeface="Roboto Black"/>
                <a:sym typeface="Roboto Black"/>
              </a:rPr>
              <a:t>ЦМиР</a:t>
            </a:r>
            <a:r>
              <a:rPr lang="ru-RU" sz="1500" b="1" cap="none" dirty="0">
                <a:solidFill>
                  <a:srgbClr val="005F78"/>
                </a:solidFill>
                <a:latin typeface="Roboto Black"/>
                <a:ea typeface="Roboto Black"/>
                <a:cs typeface="Roboto Black"/>
                <a:sym typeface="Roboto Black"/>
              </a:rPr>
              <a:t>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cap="none" dirty="0">
                <a:solidFill>
                  <a:srgbClr val="005F78"/>
                </a:solidFill>
                <a:latin typeface="Roboto Black"/>
                <a:ea typeface="Roboto Black"/>
                <a:cs typeface="Roboto Black"/>
                <a:sym typeface="Roboto Black"/>
              </a:rPr>
              <a:t>SSDLC</a:t>
            </a:r>
            <a:endParaRPr sz="1500" b="1" cap="none" dirty="0">
              <a:solidFill>
                <a:srgbClr val="005F78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cap="none" dirty="0">
                <a:solidFill>
                  <a:srgbClr val="4C7838"/>
                </a:solidFill>
                <a:latin typeface="Roboto"/>
                <a:ea typeface="Roboto"/>
                <a:cs typeface="Roboto"/>
                <a:sym typeface="Roboto"/>
              </a:rPr>
              <a:t>Агентство</a:t>
            </a:r>
            <a:endParaRPr dirty="0"/>
          </a:p>
        </p:txBody>
      </p:sp>
      <p:sp>
        <p:nvSpPr>
          <p:cNvPr id="328" name="Google Shape;328;p4"/>
          <p:cNvSpPr/>
          <p:nvPr/>
        </p:nvSpPr>
        <p:spPr>
          <a:xfrm>
            <a:off x="6976813" y="3194815"/>
            <a:ext cx="330304" cy="30777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6087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4"/>
          <p:cNvCxnSpPr>
            <a:cxnSpLocks/>
          </p:cNvCxnSpPr>
          <p:nvPr/>
        </p:nvCxnSpPr>
        <p:spPr>
          <a:xfrm flipH="1" flipV="1">
            <a:off x="7139686" y="2228342"/>
            <a:ext cx="8160" cy="970700"/>
          </a:xfrm>
          <a:prstGeom prst="straightConnector1">
            <a:avLst/>
          </a:prstGeom>
          <a:noFill/>
          <a:ln w="9525" cap="flat" cmpd="sng">
            <a:solidFill>
              <a:srgbClr val="608737"/>
            </a:solidFill>
            <a:prstDash val="lgDash"/>
            <a:miter lim="800000"/>
            <a:headEnd type="none" w="sm" len="sm"/>
            <a:tailEnd type="oval" w="sm" len="sm"/>
          </a:ln>
        </p:spPr>
      </p:cxnSp>
      <p:sp>
        <p:nvSpPr>
          <p:cNvPr id="330" name="Google Shape;330;p4"/>
          <p:cNvSpPr txBox="1"/>
          <p:nvPr/>
        </p:nvSpPr>
        <p:spPr>
          <a:xfrm>
            <a:off x="6998215" y="3194815"/>
            <a:ext cx="2891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cap="none" dirty="0">
                <a:solidFill>
                  <a:srgbClr val="4C7838"/>
                </a:solidFill>
                <a:latin typeface="Roboto Black"/>
                <a:ea typeface="Roboto Black"/>
                <a:cs typeface="Roboto Black"/>
                <a:sym typeface="Roboto Black"/>
              </a:rPr>
              <a:t>7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"/>
          <p:cNvSpPr txBox="1"/>
          <p:nvPr/>
        </p:nvSpPr>
        <p:spPr>
          <a:xfrm>
            <a:off x="7984186" y="4806572"/>
            <a:ext cx="1377966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cap="none" dirty="0">
                <a:solidFill>
                  <a:srgbClr val="005F78"/>
                </a:solidFill>
                <a:latin typeface="Roboto Black"/>
                <a:ea typeface="Roboto Black"/>
                <a:cs typeface="Roboto Black"/>
                <a:sym typeface="Roboto Black"/>
              </a:rPr>
              <a:t>ЗАКУПКА ЦОД</a:t>
            </a:r>
            <a:endParaRPr sz="1500" b="1" cap="none" dirty="0">
              <a:solidFill>
                <a:srgbClr val="005F78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cap="none" dirty="0">
                <a:solidFill>
                  <a:srgbClr val="4C7838"/>
                </a:solidFill>
                <a:latin typeface="Roboto"/>
                <a:ea typeface="Roboto"/>
                <a:cs typeface="Roboto"/>
                <a:sym typeface="Roboto"/>
              </a:rPr>
              <a:t>Минздрав</a:t>
            </a:r>
            <a:endParaRPr dirty="0"/>
          </a:p>
        </p:txBody>
      </p:sp>
      <p:sp>
        <p:nvSpPr>
          <p:cNvPr id="335" name="Google Shape;335;p4"/>
          <p:cNvSpPr/>
          <p:nvPr/>
        </p:nvSpPr>
        <p:spPr>
          <a:xfrm>
            <a:off x="8671254" y="3194815"/>
            <a:ext cx="330304" cy="30777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6087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"/>
          <p:cNvSpPr txBox="1"/>
          <p:nvPr/>
        </p:nvSpPr>
        <p:spPr>
          <a:xfrm>
            <a:off x="8690976" y="3194815"/>
            <a:ext cx="2891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cap="none" dirty="0">
                <a:solidFill>
                  <a:srgbClr val="4C7838"/>
                </a:solidFill>
                <a:latin typeface="Roboto Black"/>
                <a:ea typeface="Roboto Black"/>
                <a:cs typeface="Roboto Black"/>
                <a:sym typeface="Roboto Black"/>
              </a:rPr>
              <a:t>9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7" name="Google Shape;337;p4"/>
          <p:cNvCxnSpPr>
            <a:cxnSpLocks/>
          </p:cNvCxnSpPr>
          <p:nvPr/>
        </p:nvCxnSpPr>
        <p:spPr>
          <a:xfrm flipV="1">
            <a:off x="8832228" y="2209204"/>
            <a:ext cx="3338" cy="983150"/>
          </a:xfrm>
          <a:prstGeom prst="straightConnector1">
            <a:avLst/>
          </a:prstGeom>
          <a:noFill/>
          <a:ln w="9525" cap="flat" cmpd="sng">
            <a:solidFill>
              <a:srgbClr val="608737"/>
            </a:solidFill>
            <a:prstDash val="lgDash"/>
            <a:miter lim="800000"/>
            <a:headEnd type="none" w="sm" len="sm"/>
            <a:tailEnd type="oval" w="sm" len="sm"/>
          </a:ln>
        </p:spPr>
      </p:cxnSp>
      <p:cxnSp>
        <p:nvCxnSpPr>
          <p:cNvPr id="338" name="Google Shape;338;p4"/>
          <p:cNvCxnSpPr>
            <a:cxnSpLocks/>
          </p:cNvCxnSpPr>
          <p:nvPr/>
        </p:nvCxnSpPr>
        <p:spPr>
          <a:xfrm>
            <a:off x="9987436" y="3513293"/>
            <a:ext cx="0" cy="670827"/>
          </a:xfrm>
          <a:prstGeom prst="straightConnector1">
            <a:avLst/>
          </a:prstGeom>
          <a:noFill/>
          <a:ln w="9525" cap="flat" cmpd="sng">
            <a:solidFill>
              <a:srgbClr val="608737"/>
            </a:solidFill>
            <a:prstDash val="lgDash"/>
            <a:miter lim="800000"/>
            <a:headEnd type="none" w="sm" len="sm"/>
            <a:tailEnd type="oval" w="sm" len="sm"/>
          </a:ln>
        </p:spPr>
      </p:cxnSp>
      <p:sp>
        <p:nvSpPr>
          <p:cNvPr id="344" name="Google Shape;344;p4"/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"/>
          <p:cNvSpPr txBox="1"/>
          <p:nvPr/>
        </p:nvSpPr>
        <p:spPr>
          <a:xfrm>
            <a:off x="778094" y="3537446"/>
            <a:ext cx="72838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Q1 </a:t>
            </a:r>
            <a:r>
              <a:rPr lang="ru-RU"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301;p4">
            <a:extLst>
              <a:ext uri="{FF2B5EF4-FFF2-40B4-BE49-F238E27FC236}">
                <a16:creationId xmlns:a16="http://schemas.microsoft.com/office/drawing/2014/main" id="{5D281AC5-72ED-4475-85BC-2BC9CE20FA40}"/>
              </a:ext>
            </a:extLst>
          </p:cNvPr>
          <p:cNvSpPr/>
          <p:nvPr/>
        </p:nvSpPr>
        <p:spPr>
          <a:xfrm>
            <a:off x="9374417" y="3268076"/>
            <a:ext cx="156037" cy="152319"/>
          </a:xfrm>
          <a:prstGeom prst="ellipse">
            <a:avLst/>
          </a:prstGeom>
          <a:solidFill>
            <a:srgbClr val="4C7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851DD2-0753-442A-98B4-851C2651A5CF}"/>
              </a:ext>
            </a:extLst>
          </p:cNvPr>
          <p:cNvCxnSpPr>
            <a:cxnSpLocks/>
          </p:cNvCxnSpPr>
          <p:nvPr/>
        </p:nvCxnSpPr>
        <p:spPr>
          <a:xfrm>
            <a:off x="5601378" y="706858"/>
            <a:ext cx="45721" cy="6085589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68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Hexagon 101">
            <a:extLst>
              <a:ext uri="{FF2B5EF4-FFF2-40B4-BE49-F238E27FC236}">
                <a16:creationId xmlns:a16="http://schemas.microsoft.com/office/drawing/2014/main" id="{61823F9F-56F8-4FC4-85D1-1473F92878D6}"/>
              </a:ext>
            </a:extLst>
          </p:cNvPr>
          <p:cNvSpPr/>
          <p:nvPr/>
        </p:nvSpPr>
        <p:spPr>
          <a:xfrm>
            <a:off x="7105145" y="2462531"/>
            <a:ext cx="1953616" cy="1712016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BC4E2763-C21C-4424-B830-FC131BF44D20}"/>
              </a:ext>
            </a:extLst>
          </p:cNvPr>
          <p:cNvSpPr/>
          <p:nvPr/>
        </p:nvSpPr>
        <p:spPr>
          <a:xfrm>
            <a:off x="5416621" y="3425857"/>
            <a:ext cx="1919525" cy="1669145"/>
          </a:xfrm>
          <a:prstGeom prst="hexagon">
            <a:avLst/>
          </a:prstGeom>
          <a:solidFill>
            <a:srgbClr val="005F78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3375" tIns="20175" rIns="273375" bIns="2017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1800"/>
            </a:pPr>
            <a:endParaRPr lang="en-GB" sz="1800" b="1" dirty="0">
              <a:solidFill>
                <a:srgbClr val="000000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100" name="Hexagon 99">
            <a:extLst>
              <a:ext uri="{FF2B5EF4-FFF2-40B4-BE49-F238E27FC236}">
                <a16:creationId xmlns:a16="http://schemas.microsoft.com/office/drawing/2014/main" id="{761705CD-EEB6-48E7-8271-0E71D4FFBBA6}"/>
              </a:ext>
            </a:extLst>
          </p:cNvPr>
          <p:cNvSpPr/>
          <p:nvPr/>
        </p:nvSpPr>
        <p:spPr>
          <a:xfrm>
            <a:off x="3781939" y="4346312"/>
            <a:ext cx="1919525" cy="1669145"/>
          </a:xfrm>
          <a:prstGeom prst="hexagon">
            <a:avLst/>
          </a:prstGeom>
          <a:solidFill>
            <a:srgbClr val="005F78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3375" tIns="20175" rIns="273375" bIns="2017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1800"/>
            </a:pPr>
            <a:endParaRPr lang="en-GB" sz="1800" b="1" dirty="0">
              <a:latin typeface="Roboto"/>
              <a:ea typeface="Roboto"/>
            </a:endParaRPr>
          </a:p>
        </p:txBody>
      </p:sp>
      <p:sp>
        <p:nvSpPr>
          <p:cNvPr id="107" name="Hexagon 106">
            <a:extLst>
              <a:ext uri="{FF2B5EF4-FFF2-40B4-BE49-F238E27FC236}">
                <a16:creationId xmlns:a16="http://schemas.microsoft.com/office/drawing/2014/main" id="{DC59AD00-9508-48A7-968F-66303B7AD6BD}"/>
              </a:ext>
            </a:extLst>
          </p:cNvPr>
          <p:cNvSpPr/>
          <p:nvPr/>
        </p:nvSpPr>
        <p:spPr>
          <a:xfrm>
            <a:off x="5415583" y="1557227"/>
            <a:ext cx="1920563" cy="1712016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9" name="Hexagon 108">
            <a:extLst>
              <a:ext uri="{FF2B5EF4-FFF2-40B4-BE49-F238E27FC236}">
                <a16:creationId xmlns:a16="http://schemas.microsoft.com/office/drawing/2014/main" id="{29956DE1-B318-404A-AAB4-5AFEF1AB848C}"/>
              </a:ext>
            </a:extLst>
          </p:cNvPr>
          <p:cNvSpPr/>
          <p:nvPr/>
        </p:nvSpPr>
        <p:spPr>
          <a:xfrm>
            <a:off x="8755719" y="1577998"/>
            <a:ext cx="1919525" cy="1669145"/>
          </a:xfrm>
          <a:prstGeom prst="hexagon">
            <a:avLst/>
          </a:prstGeom>
          <a:solidFill>
            <a:srgbClr val="005F78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3375" tIns="20175" rIns="273375" bIns="2017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1800"/>
            </a:pPr>
            <a:endParaRPr lang="en-GB" sz="1800" b="1" dirty="0">
              <a:solidFill>
                <a:srgbClr val="000000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110" name="Hexagon 109">
            <a:extLst>
              <a:ext uri="{FF2B5EF4-FFF2-40B4-BE49-F238E27FC236}">
                <a16:creationId xmlns:a16="http://schemas.microsoft.com/office/drawing/2014/main" id="{3D3B3FC1-8252-41E4-8112-839AEC2987A3}"/>
              </a:ext>
            </a:extLst>
          </p:cNvPr>
          <p:cNvSpPr/>
          <p:nvPr/>
        </p:nvSpPr>
        <p:spPr>
          <a:xfrm>
            <a:off x="8755719" y="3429503"/>
            <a:ext cx="1919525" cy="1669145"/>
          </a:xfrm>
          <a:prstGeom prst="hexagon">
            <a:avLst/>
          </a:prstGeom>
          <a:solidFill>
            <a:srgbClr val="005F78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3375" tIns="20175" rIns="273375" bIns="2017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1800"/>
            </a:pPr>
            <a:endParaRPr lang="en-GB" sz="1800" b="1" dirty="0">
              <a:solidFill>
                <a:srgbClr val="000000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111" name="Hexagon 110">
            <a:extLst>
              <a:ext uri="{FF2B5EF4-FFF2-40B4-BE49-F238E27FC236}">
                <a16:creationId xmlns:a16="http://schemas.microsoft.com/office/drawing/2014/main" id="{8DE7E6C8-E74A-42EB-970E-76343E663D68}"/>
              </a:ext>
            </a:extLst>
          </p:cNvPr>
          <p:cNvSpPr/>
          <p:nvPr/>
        </p:nvSpPr>
        <p:spPr>
          <a:xfrm>
            <a:off x="2074663" y="3418164"/>
            <a:ext cx="1919525" cy="166914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1" name="Hexagon 100">
            <a:extLst>
              <a:ext uri="{FF2B5EF4-FFF2-40B4-BE49-F238E27FC236}">
                <a16:creationId xmlns:a16="http://schemas.microsoft.com/office/drawing/2014/main" id="{B01EE7E4-6CBE-475B-9D78-CFE85D9508A1}"/>
              </a:ext>
            </a:extLst>
          </p:cNvPr>
          <p:cNvSpPr/>
          <p:nvPr/>
        </p:nvSpPr>
        <p:spPr>
          <a:xfrm>
            <a:off x="2067759" y="1557227"/>
            <a:ext cx="1953616" cy="1712016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6" name="Hexagon 95">
            <a:extLst>
              <a:ext uri="{FF2B5EF4-FFF2-40B4-BE49-F238E27FC236}">
                <a16:creationId xmlns:a16="http://schemas.microsoft.com/office/drawing/2014/main" id="{7EB21C1F-E6D9-447E-8D1B-808EB3081FD1}"/>
              </a:ext>
            </a:extLst>
          </p:cNvPr>
          <p:cNvSpPr/>
          <p:nvPr/>
        </p:nvSpPr>
        <p:spPr>
          <a:xfrm>
            <a:off x="7139236" y="4320822"/>
            <a:ext cx="1919525" cy="1669145"/>
          </a:xfrm>
          <a:prstGeom prst="hexagon">
            <a:avLst/>
          </a:prstGeom>
          <a:solidFill>
            <a:srgbClr val="005F78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3375" tIns="20175" rIns="273375" bIns="2017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1800"/>
            </a:pPr>
            <a:endParaRPr lang="en-GB" sz="1800" b="1" dirty="0">
              <a:solidFill>
                <a:srgbClr val="000000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0" y="0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4"/>
          <p:cNvCxnSpPr/>
          <p:nvPr/>
        </p:nvCxnSpPr>
        <p:spPr>
          <a:xfrm>
            <a:off x="602428" y="3484341"/>
            <a:ext cx="0" cy="1825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0" name="Google Shape;300;p4"/>
          <p:cNvSpPr/>
          <p:nvPr/>
        </p:nvSpPr>
        <p:spPr>
          <a:xfrm>
            <a:off x="603844" y="3456873"/>
            <a:ext cx="45719" cy="45719"/>
          </a:xfrm>
          <a:prstGeom prst="ellipse">
            <a:avLst/>
          </a:prstGeom>
          <a:solidFill>
            <a:srgbClr val="4C7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"/>
          <p:cNvSpPr txBox="1"/>
          <p:nvPr/>
        </p:nvSpPr>
        <p:spPr>
          <a:xfrm>
            <a:off x="1053211" y="194763"/>
            <a:ext cx="52610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5F78"/>
                </a:solidFill>
                <a:latin typeface="Roboto"/>
                <a:ea typeface="Roboto"/>
                <a:sym typeface="Roboto"/>
              </a:rPr>
              <a:t>ПОДСИСТЕМЫ ЦИСЗ 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FC9AC-4A9D-48E0-AF71-61A2A4659E51}"/>
              </a:ext>
            </a:extLst>
          </p:cNvPr>
          <p:cNvSpPr txBox="1"/>
          <p:nvPr/>
        </p:nvSpPr>
        <p:spPr>
          <a:xfrm>
            <a:off x="2207918" y="2118885"/>
            <a:ext cx="175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ИНТЕГРИРОВАННАЯ ЭЛЕКТРОННАЯ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МЕДИЦИНСКАЯ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КАРТА</a:t>
            </a:r>
            <a:endParaRPr lang="en-GB" sz="1100" b="1" dirty="0">
              <a:solidFill>
                <a:schemeClr val="accent1">
                  <a:lumMod val="75000"/>
                </a:schemeClr>
              </a:solidFill>
              <a:latin typeface="Ravie" panose="04040805050809020602" pitchFamily="82" charset="0"/>
              <a:ea typeface="Roboto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BD9F34E-7B06-439B-A44F-8B291DF1463E}"/>
              </a:ext>
            </a:extLst>
          </p:cNvPr>
          <p:cNvSpPr txBox="1"/>
          <p:nvPr/>
        </p:nvSpPr>
        <p:spPr>
          <a:xfrm>
            <a:off x="5553937" y="3999699"/>
            <a:ext cx="16448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ЕДИНАЯ СИСТЕМА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ЛАБОРАТОРНЫХ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ИССЛЕДОВАНИЙ</a:t>
            </a:r>
            <a:endParaRPr lang="en-GB" sz="1100" b="1" dirty="0">
              <a:solidFill>
                <a:schemeClr val="accent1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D1723DC-5036-4794-B413-822A7185D09F}"/>
              </a:ext>
            </a:extLst>
          </p:cNvPr>
          <p:cNvSpPr txBox="1"/>
          <p:nvPr/>
        </p:nvSpPr>
        <p:spPr>
          <a:xfrm>
            <a:off x="7263895" y="3064784"/>
            <a:ext cx="16448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ЛИЧНЫЙ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КАБИНЕТ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ПАЦИЕНТА</a:t>
            </a:r>
            <a:endParaRPr lang="en-GB" sz="11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BF5A98C-55DC-4501-A029-71B1B457E6C7}"/>
              </a:ext>
            </a:extLst>
          </p:cNvPr>
          <p:cNvSpPr txBox="1"/>
          <p:nvPr/>
        </p:nvSpPr>
        <p:spPr>
          <a:xfrm>
            <a:off x="8943062" y="2201510"/>
            <a:ext cx="16448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ИНФОРМАЦИОННО-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АНАЛИТИЧЕСКАЯ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ПОДСИСТЕМА</a:t>
            </a:r>
            <a:endParaRPr lang="en-GB" sz="1100" b="1" dirty="0">
              <a:solidFill>
                <a:schemeClr val="accent1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E43FE2B-C262-429E-9807-FC58FDC506D8}"/>
              </a:ext>
            </a:extLst>
          </p:cNvPr>
          <p:cNvSpPr txBox="1"/>
          <p:nvPr/>
        </p:nvSpPr>
        <p:spPr>
          <a:xfrm>
            <a:off x="8871803" y="3954544"/>
            <a:ext cx="16448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ЕДИНЫЙ АРХИВ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МЕДИЦИНСКИХ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ИЗОБРАЖЕНИЙ</a:t>
            </a:r>
            <a:endParaRPr lang="en-GB" sz="1100" b="1" dirty="0">
              <a:solidFill>
                <a:schemeClr val="accent1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D1A6BB4-1797-42C0-B921-32A971B38DE0}"/>
              </a:ext>
            </a:extLst>
          </p:cNvPr>
          <p:cNvSpPr txBox="1"/>
          <p:nvPr/>
        </p:nvSpPr>
        <p:spPr>
          <a:xfrm>
            <a:off x="7240440" y="4866229"/>
            <a:ext cx="16448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УПРАВЛЕНИЕ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ОЧЕРЕДЯМИ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ПАЦИЕНТОВ</a:t>
            </a:r>
            <a:endParaRPr lang="en-GB" sz="1100" b="1" dirty="0">
              <a:solidFill>
                <a:schemeClr val="accent1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C3829E4-3F97-4984-8AD7-9766A1E0702A}"/>
              </a:ext>
            </a:extLst>
          </p:cNvPr>
          <p:cNvSpPr txBox="1"/>
          <p:nvPr/>
        </p:nvSpPr>
        <p:spPr>
          <a:xfrm>
            <a:off x="2076753" y="3954214"/>
            <a:ext cx="1919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УПРАВЛЕНИЕ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ИНФРАСТРУКТУРЫМИ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МОДУЛЯМИ</a:t>
            </a:r>
            <a:endParaRPr lang="en-GB" sz="11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DBA83F5-A394-472A-B040-05EF81C0C426}"/>
              </a:ext>
            </a:extLst>
          </p:cNvPr>
          <p:cNvSpPr txBox="1"/>
          <p:nvPr/>
        </p:nvSpPr>
        <p:spPr>
          <a:xfrm>
            <a:off x="5548254" y="2137934"/>
            <a:ext cx="16448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ПОДСИСТЕМА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ИНФОРМАЦИОННОЙ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БЕЗОПАСНОСТИ</a:t>
            </a:r>
            <a:endParaRPr lang="en-GB" sz="11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9" name="Hexagon 98">
            <a:extLst>
              <a:ext uri="{FF2B5EF4-FFF2-40B4-BE49-F238E27FC236}">
                <a16:creationId xmlns:a16="http://schemas.microsoft.com/office/drawing/2014/main" id="{466D983D-38C1-48C3-A0E7-704565CBFF38}"/>
              </a:ext>
            </a:extLst>
          </p:cNvPr>
          <p:cNvSpPr/>
          <p:nvPr/>
        </p:nvSpPr>
        <p:spPr>
          <a:xfrm>
            <a:off x="3747848" y="2477682"/>
            <a:ext cx="1953616" cy="1712016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B2F0FE7-5C42-4A6E-9D58-ABCA578DB173}"/>
              </a:ext>
            </a:extLst>
          </p:cNvPr>
          <p:cNvSpPr txBox="1"/>
          <p:nvPr/>
        </p:nvSpPr>
        <p:spPr>
          <a:xfrm>
            <a:off x="3912393" y="3046570"/>
            <a:ext cx="16448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НОРМАТИВНО-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СПРАВОЧНАЯ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ИНФОРМАЦИЯ</a:t>
            </a:r>
            <a:endParaRPr lang="en-GB" sz="11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C9EFE9D-21B2-444B-8714-81DC30AD3840}"/>
              </a:ext>
            </a:extLst>
          </p:cNvPr>
          <p:cNvSpPr txBox="1"/>
          <p:nvPr/>
        </p:nvSpPr>
        <p:spPr>
          <a:xfrm>
            <a:off x="3887794" y="4860527"/>
            <a:ext cx="1644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ОБЛАЧНАЯ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МЕДИЦИНСКАЯ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ИНФОРМАЦИОННАЯ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СИСТЕМА</a:t>
            </a:r>
            <a:endParaRPr lang="en-GB" sz="1100" b="1" dirty="0">
              <a:solidFill>
                <a:schemeClr val="accent1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Google Shape;344;p4">
            <a:extLst>
              <a:ext uri="{FF2B5EF4-FFF2-40B4-BE49-F238E27FC236}">
                <a16:creationId xmlns:a16="http://schemas.microsoft.com/office/drawing/2014/main" id="{AAC4867A-8DA7-4D51-8272-AB8704FD4B90}"/>
              </a:ext>
            </a:extLst>
          </p:cNvPr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10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"/>
          <p:cNvSpPr/>
          <p:nvPr/>
        </p:nvSpPr>
        <p:spPr>
          <a:xfrm>
            <a:off x="2709435" y="1302172"/>
            <a:ext cx="9157020" cy="1054503"/>
          </a:xfrm>
          <a:custGeom>
            <a:avLst/>
            <a:gdLst/>
            <a:ahLst/>
            <a:cxnLst/>
            <a:rect l="l" t="t" r="r" b="b"/>
            <a:pathLst>
              <a:path w="9569951" h="1058400" extrusionOk="0">
                <a:moveTo>
                  <a:pt x="0" y="0"/>
                </a:moveTo>
                <a:lnTo>
                  <a:pt x="9569951" y="0"/>
                </a:lnTo>
                <a:lnTo>
                  <a:pt x="9569951" y="1058400"/>
                </a:lnTo>
                <a:lnTo>
                  <a:pt x="0" y="10584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725" tIns="291575" rIns="742725" bIns="99550" anchor="t" anchorCtr="0">
            <a:noAutofit/>
          </a:bodyPr>
          <a:lstStyle/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регистр пациентов</a:t>
            </a:r>
            <a:endParaRPr lang="ru-RU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хранилище медицинской информации о пациентах</a:t>
            </a: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структурированной и неструктурированной</a:t>
            </a:r>
            <a:endParaRPr lang="ru-RU"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5"/>
          <p:cNvSpPr/>
          <p:nvPr/>
        </p:nvSpPr>
        <p:spPr>
          <a:xfrm>
            <a:off x="3096680" y="799390"/>
            <a:ext cx="8136000" cy="717874"/>
          </a:xfrm>
          <a:custGeom>
            <a:avLst/>
            <a:gdLst/>
            <a:ahLst/>
            <a:cxnLst/>
            <a:rect l="l" t="t" r="r" b="b"/>
            <a:pathLst>
              <a:path w="8008077" h="413280" extrusionOk="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939196" y="0"/>
                </a:lnTo>
                <a:cubicBezTo>
                  <a:pt x="7977238" y="0"/>
                  <a:pt x="8008077" y="30839"/>
                  <a:pt x="8008077" y="68881"/>
                </a:cubicBezTo>
                <a:lnTo>
                  <a:pt x="8008077" y="344399"/>
                </a:lnTo>
                <a:cubicBezTo>
                  <a:pt x="8008077" y="382441"/>
                  <a:pt x="7977238" y="413280"/>
                  <a:pt x="7939196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rgbClr val="005F78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3375" tIns="20175" rIns="273375" bIns="201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lang="ru-RU" sz="1800" b="1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ИНТЕГРИРОВАННАЯ ЭЛЕКТРОННАЯ МЕДИЦИНСКАЯ КАРТА</a:t>
            </a: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5"/>
          <p:cNvSpPr/>
          <p:nvPr/>
        </p:nvSpPr>
        <p:spPr>
          <a:xfrm>
            <a:off x="2711251" y="3024723"/>
            <a:ext cx="9157020" cy="1711578"/>
          </a:xfrm>
          <a:custGeom>
            <a:avLst/>
            <a:gdLst/>
            <a:ahLst/>
            <a:cxnLst/>
            <a:rect l="l" t="t" r="r" b="b"/>
            <a:pathLst>
              <a:path w="9569951" h="1984500" extrusionOk="0">
                <a:moveTo>
                  <a:pt x="0" y="0"/>
                </a:moveTo>
                <a:lnTo>
                  <a:pt x="9569951" y="0"/>
                </a:lnTo>
                <a:lnTo>
                  <a:pt x="9569951" y="1984500"/>
                </a:lnTo>
                <a:lnTo>
                  <a:pt x="0" y="19845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725" tIns="291575" rIns="742725" bIns="99550" anchor="t" anchorCtr="0">
            <a:noAutofit/>
          </a:bodyPr>
          <a:lstStyle/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централизованное хранение эталонной медицинской НСИ</a:t>
            </a:r>
            <a:endParaRPr lang="ru-RU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консолидация справочной информации из немедицинских систем</a:t>
            </a:r>
            <a:endParaRPr lang="ru-RU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единые процессы ведения медицинской НСИ</a:t>
            </a:r>
            <a:endParaRPr lang="ru-RU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централизованное хранение информации</a:t>
            </a:r>
            <a:endParaRPr lang="ru-RU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R="0" lvl="1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       - об организациях здравоохранения </a:t>
            </a:r>
            <a:endParaRPr lang="ru-RU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R="0" lvl="1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       - о медицинских работниках</a:t>
            </a:r>
            <a:endParaRPr sz="14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5"/>
          <p:cNvSpPr/>
          <p:nvPr/>
        </p:nvSpPr>
        <p:spPr>
          <a:xfrm>
            <a:off x="3096680" y="2542423"/>
            <a:ext cx="8135999" cy="712989"/>
          </a:xfrm>
          <a:custGeom>
            <a:avLst/>
            <a:gdLst/>
            <a:ahLst/>
            <a:cxnLst/>
            <a:rect l="l" t="t" r="r" b="b"/>
            <a:pathLst>
              <a:path w="6698965" h="413280" extrusionOk="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6630084" y="0"/>
                </a:lnTo>
                <a:cubicBezTo>
                  <a:pt x="6668126" y="0"/>
                  <a:pt x="6698965" y="30839"/>
                  <a:pt x="6698965" y="68881"/>
                </a:cubicBezTo>
                <a:lnTo>
                  <a:pt x="6698965" y="344399"/>
                </a:lnTo>
                <a:cubicBezTo>
                  <a:pt x="6698965" y="382441"/>
                  <a:pt x="6668126" y="413280"/>
                  <a:pt x="6630084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rgbClr val="005F78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3375" tIns="20175" rIns="273375" bIns="201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lang="ru-RU" sz="1800" b="1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НОРМАТИВНО-СПРАВОЧНАЯ ИНФОРМАЦИЯ</a:t>
            </a: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5"/>
          <p:cNvSpPr/>
          <p:nvPr/>
        </p:nvSpPr>
        <p:spPr>
          <a:xfrm>
            <a:off x="0" y="9637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"/>
          <p:cNvSpPr txBox="1"/>
          <p:nvPr/>
        </p:nvSpPr>
        <p:spPr>
          <a:xfrm>
            <a:off x="837312" y="130451"/>
            <a:ext cx="94877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cap="none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Подсистемы ПЕРВОЙ очереди ЦИСЗ (2024)</a:t>
            </a:r>
            <a:endParaRPr sz="2800" b="1" i="0" cap="none" dirty="0">
              <a:solidFill>
                <a:srgbClr val="005F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1054555" y="1707372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1683979" y="3456748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1674971" y="4861806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1058481" y="1025323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1690801" y="2068438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1692254" y="1404175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1041973" y="3109228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1058481" y="2390337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1692254" y="2769189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1050240" y="3772826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1684013" y="4151678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1050240" y="4482238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1027764" y="5193082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1661537" y="5571934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780" y="1086550"/>
            <a:ext cx="461665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3950" y="5002954"/>
            <a:ext cx="374950" cy="3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3232" y="3476002"/>
            <a:ext cx="542050" cy="5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73392" y="2183054"/>
            <a:ext cx="368650" cy="3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42550" y="2508434"/>
            <a:ext cx="411732" cy="41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23887" y="3915380"/>
            <a:ext cx="372705" cy="37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80397" y="5290839"/>
            <a:ext cx="433047" cy="433047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"/>
          <p:cNvSpPr txBox="1"/>
          <p:nvPr/>
        </p:nvSpPr>
        <p:spPr>
          <a:xfrm>
            <a:off x="11672423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2732924" y="5366104"/>
            <a:ext cx="9157020" cy="1054503"/>
          </a:xfrm>
          <a:custGeom>
            <a:avLst/>
            <a:gdLst/>
            <a:ahLst/>
            <a:cxnLst/>
            <a:rect l="l" t="t" r="r" b="b"/>
            <a:pathLst>
              <a:path w="9569951" h="1058400" extrusionOk="0">
                <a:moveTo>
                  <a:pt x="0" y="0"/>
                </a:moveTo>
                <a:lnTo>
                  <a:pt x="9569951" y="0"/>
                </a:lnTo>
                <a:lnTo>
                  <a:pt x="9569951" y="1058400"/>
                </a:lnTo>
                <a:lnTo>
                  <a:pt x="0" y="10584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725" tIns="291575" rIns="742725" bIns="99550" anchor="t" anchorCtr="0">
            <a:noAutofit/>
          </a:bodyPr>
          <a:lstStyle/>
          <a:p>
            <a:pPr marL="114300" marR="0" lvl="1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•"/>
            </a:pPr>
            <a:endParaRPr lang="ru-RU"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оперативный доступ пациента к его личной медицинской информации</a:t>
            </a:r>
            <a:endParaRPr lang="ru-RU" dirty="0">
              <a:latin typeface="Roboto"/>
              <a:ea typeface="Roboto"/>
              <a:cs typeface="Roboto"/>
              <a:sym typeface="Roboto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самостоятельная запись на приём к специалистам</a:t>
            </a:r>
            <a:endParaRPr sz="14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096680" y="4931902"/>
            <a:ext cx="8135999" cy="717874"/>
          </a:xfrm>
          <a:custGeom>
            <a:avLst/>
            <a:gdLst/>
            <a:ahLst/>
            <a:cxnLst/>
            <a:rect l="l" t="t" r="r" b="b"/>
            <a:pathLst>
              <a:path w="8008077" h="413280" extrusionOk="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939196" y="0"/>
                </a:lnTo>
                <a:cubicBezTo>
                  <a:pt x="7977238" y="0"/>
                  <a:pt x="8008077" y="30839"/>
                  <a:pt x="8008077" y="68881"/>
                </a:cubicBezTo>
                <a:lnTo>
                  <a:pt x="8008077" y="344399"/>
                </a:lnTo>
                <a:cubicBezTo>
                  <a:pt x="8008077" y="382441"/>
                  <a:pt x="7977238" y="413280"/>
                  <a:pt x="7939196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rgbClr val="005F78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3375" tIns="20175" rIns="273375" bIns="201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lang="ru-RU" sz="1800" b="1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ЛИЧНЫЙ КАБИНЕТ ПАЦИЕНТА</a:t>
            </a: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6" name="Google Shape;376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42235" y="1530015"/>
            <a:ext cx="433047" cy="43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6"/>
          <p:cNvGrpSpPr/>
          <p:nvPr/>
        </p:nvGrpSpPr>
        <p:grpSpPr>
          <a:xfrm>
            <a:off x="2668763" y="967859"/>
            <a:ext cx="9046772" cy="4675708"/>
            <a:chOff x="2725677" y="2970637"/>
            <a:chExt cx="9046772" cy="2982800"/>
          </a:xfrm>
        </p:grpSpPr>
        <p:sp>
          <p:nvSpPr>
            <p:cNvPr id="389" name="Google Shape;389;p6"/>
            <p:cNvSpPr/>
            <p:nvPr/>
          </p:nvSpPr>
          <p:spPr>
            <a:xfrm>
              <a:off x="2738546" y="3247384"/>
              <a:ext cx="9033903" cy="918452"/>
            </a:xfrm>
            <a:custGeom>
              <a:avLst/>
              <a:gdLst/>
              <a:ahLst/>
              <a:cxnLst/>
              <a:rect l="l" t="t" r="r" b="b"/>
              <a:pathLst>
                <a:path w="9833748" h="708750" extrusionOk="0">
                  <a:moveTo>
                    <a:pt x="0" y="0"/>
                  </a:moveTo>
                  <a:lnTo>
                    <a:pt x="9833748" y="0"/>
                  </a:lnTo>
                  <a:lnTo>
                    <a:pt x="9833748" y="708750"/>
                  </a:lnTo>
                  <a:lnTo>
                    <a:pt x="0" y="708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63200" tIns="288000" rIns="763200" bIns="106675" anchor="t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latin typeface="Roboto"/>
                  <a:ea typeface="Roboto"/>
                  <a:cs typeface="Roboto"/>
                  <a:sym typeface="Roboto"/>
                </a:rPr>
                <a:t>о</a:t>
              </a:r>
              <a:r>
                <a:rPr lang="ru-RU" sz="14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беспечение бесперебойного и безаварийного функционирования ЦИСЗ</a:t>
              </a: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организация безопасной разработки для создания</a:t>
              </a:r>
              <a:r>
                <a:rPr lang="ru-RU" dirty="0">
                  <a:ea typeface="Roboto"/>
                </a:rPr>
                <a:t>, </a:t>
              </a:r>
              <a:r>
                <a:rPr lang="ru-RU" sz="14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эксплуатации</a:t>
              </a:r>
              <a:r>
                <a:rPr lang="ru-RU" dirty="0">
                  <a:ea typeface="Roboto"/>
                </a:rPr>
                <a:t>, </a:t>
              </a:r>
              <a:r>
                <a:rPr lang="ru-RU" sz="14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сопровождения и доработки ЦИСЗ </a:t>
              </a:r>
              <a:endParaRPr lang="ru-RU" dirty="0"/>
            </a:p>
            <a:p>
              <a:pPr marL="0" marR="0" lvl="1" indent="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3193509" y="2970637"/>
              <a:ext cx="7200000" cy="468000"/>
            </a:xfrm>
            <a:custGeom>
              <a:avLst/>
              <a:gdLst/>
              <a:ahLst/>
              <a:cxnLst/>
              <a:rect l="l" t="t" r="r" b="b"/>
              <a:pathLst>
                <a:path w="6883623" h="265680" extrusionOk="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6839342" y="0"/>
                  </a:lnTo>
                  <a:cubicBezTo>
                    <a:pt x="6863798" y="0"/>
                    <a:pt x="6883623" y="19825"/>
                    <a:pt x="6883623" y="44281"/>
                  </a:cubicBezTo>
                  <a:lnTo>
                    <a:pt x="6883623" y="221399"/>
                  </a:lnTo>
                  <a:cubicBezTo>
                    <a:pt x="6883623" y="245855"/>
                    <a:pt x="6863798" y="265680"/>
                    <a:pt x="6839342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solidFill>
              <a:srgbClr val="005F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73150" tIns="12950" rIns="273150" bIns="12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rPr lang="ru-RU" sz="1800" b="1" cap="none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УПРАВЛЕНИЕ ИНФРАСТРУКТУРНЫМИ МОДУЛЯМИ</a:t>
              </a:r>
              <a:endParaRPr sz="1800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2725677" y="4846239"/>
              <a:ext cx="9046772" cy="1107198"/>
            </a:xfrm>
            <a:custGeom>
              <a:avLst/>
              <a:gdLst/>
              <a:ahLst/>
              <a:cxnLst/>
              <a:rect l="l" t="t" r="r" b="b"/>
              <a:pathLst>
                <a:path w="9833748" h="708750" extrusionOk="0">
                  <a:moveTo>
                    <a:pt x="0" y="0"/>
                  </a:moveTo>
                  <a:lnTo>
                    <a:pt x="9833748" y="0"/>
                  </a:lnTo>
                  <a:lnTo>
                    <a:pt x="9833748" y="708750"/>
                  </a:lnTo>
                  <a:lnTo>
                    <a:pt x="0" y="708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63200" tIns="288000" rIns="504000" bIns="1066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endPara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ru-RU" dirty="0">
                  <a:latin typeface="Roboto"/>
                  <a:ea typeface="Roboto"/>
                  <a:cs typeface="Roboto"/>
                  <a:sym typeface="Roboto"/>
                </a:rPr>
                <a:t>к</a:t>
              </a:r>
              <a:r>
                <a:rPr lang="ru-RU" sz="14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онтроль доступа к медицинской информации</a:t>
              </a: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ru-RU" dirty="0">
                  <a:latin typeface="Roboto"/>
                  <a:ea typeface="Roboto"/>
                  <a:sym typeface="Roboto"/>
                </a:rPr>
                <a:t>регистрация пользователей ЦИСЗ </a:t>
              </a: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ru-RU" dirty="0">
                  <a:latin typeface="Roboto"/>
                  <a:ea typeface="Roboto"/>
                  <a:sym typeface="Roboto"/>
                </a:rPr>
                <a:t>контроль доступов и прав</a:t>
              </a:r>
              <a:endParaRPr dirty="0"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ru-RU" dirty="0">
                  <a:latin typeface="Roboto"/>
                  <a:ea typeface="Roboto"/>
                  <a:cs typeface="Roboto"/>
                  <a:sym typeface="Roboto"/>
                </a:rPr>
                <a:t>о</a:t>
              </a:r>
              <a:r>
                <a:rPr lang="ru-RU" sz="14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беспечение защиты информации ЦИСЗ в соответствии с требованиями законодательства</a:t>
              </a:r>
              <a:endParaRPr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241078" y="4580123"/>
              <a:ext cx="7200000" cy="468000"/>
            </a:xfrm>
            <a:custGeom>
              <a:avLst/>
              <a:gdLst/>
              <a:ahLst/>
              <a:cxnLst/>
              <a:rect l="l" t="t" r="r" b="b"/>
              <a:pathLst>
                <a:path w="6883623" h="265680" extrusionOk="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6839342" y="0"/>
                  </a:lnTo>
                  <a:cubicBezTo>
                    <a:pt x="6863798" y="0"/>
                    <a:pt x="6883623" y="19825"/>
                    <a:pt x="6883623" y="44281"/>
                  </a:cubicBezTo>
                  <a:lnTo>
                    <a:pt x="6883623" y="221399"/>
                  </a:lnTo>
                  <a:cubicBezTo>
                    <a:pt x="6883623" y="245855"/>
                    <a:pt x="6863798" y="265680"/>
                    <a:pt x="6839342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solidFill>
              <a:srgbClr val="005F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73150" tIns="12950" rIns="273150" bIns="12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rPr lang="ru-RU" sz="1800" b="1" cap="none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ПОДСИСТЕМА ИНФОРМАЦИОННОЙ БЕЗОПАСНОСТИ</a:t>
              </a:r>
              <a:endParaRPr sz="1800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3" name="Google Shape;393;p6"/>
          <p:cNvSpPr/>
          <p:nvPr/>
        </p:nvSpPr>
        <p:spPr>
          <a:xfrm>
            <a:off x="0" y="9637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"/>
          <p:cNvSpPr txBox="1"/>
          <p:nvPr/>
        </p:nvSpPr>
        <p:spPr>
          <a:xfrm>
            <a:off x="1053212" y="194763"/>
            <a:ext cx="95512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cap="none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Подсистемы ПЕРВОЙ очереди ЦИСЗ (2024)</a:t>
            </a:r>
          </a:p>
        </p:txBody>
      </p:sp>
      <p:sp>
        <p:nvSpPr>
          <p:cNvPr id="396" name="Google Shape;396;p6"/>
          <p:cNvSpPr/>
          <p:nvPr/>
        </p:nvSpPr>
        <p:spPr>
          <a:xfrm>
            <a:off x="1049299" y="3087545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6"/>
          <p:cNvSpPr/>
          <p:nvPr/>
        </p:nvSpPr>
        <p:spPr>
          <a:xfrm>
            <a:off x="1011194" y="4535825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6"/>
          <p:cNvSpPr/>
          <p:nvPr/>
        </p:nvSpPr>
        <p:spPr>
          <a:xfrm>
            <a:off x="1054555" y="1707372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"/>
          <p:cNvSpPr/>
          <p:nvPr/>
        </p:nvSpPr>
        <p:spPr>
          <a:xfrm>
            <a:off x="1692254" y="3425763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"/>
          <p:cNvSpPr/>
          <p:nvPr/>
        </p:nvSpPr>
        <p:spPr>
          <a:xfrm>
            <a:off x="1674971" y="4861806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"/>
          <p:cNvSpPr/>
          <p:nvPr/>
        </p:nvSpPr>
        <p:spPr>
          <a:xfrm>
            <a:off x="1685448" y="4155366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6"/>
          <p:cNvSpPr/>
          <p:nvPr/>
        </p:nvSpPr>
        <p:spPr>
          <a:xfrm>
            <a:off x="1699516" y="2739814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6"/>
          <p:cNvSpPr/>
          <p:nvPr/>
        </p:nvSpPr>
        <p:spPr>
          <a:xfrm>
            <a:off x="1684687" y="5545167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6"/>
          <p:cNvSpPr/>
          <p:nvPr/>
        </p:nvSpPr>
        <p:spPr>
          <a:xfrm>
            <a:off x="1058481" y="1025323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6"/>
          <p:cNvSpPr/>
          <p:nvPr/>
        </p:nvSpPr>
        <p:spPr>
          <a:xfrm>
            <a:off x="1041973" y="3835074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9116" y="3213043"/>
            <a:ext cx="372705" cy="37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120" y="4636206"/>
            <a:ext cx="433047" cy="433047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"/>
          <p:cNvSpPr/>
          <p:nvPr/>
        </p:nvSpPr>
        <p:spPr>
          <a:xfrm>
            <a:off x="1055455" y="2408860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6"/>
          <p:cNvSpPr/>
          <p:nvPr/>
        </p:nvSpPr>
        <p:spPr>
          <a:xfrm>
            <a:off x="1690801" y="2068438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9805" y="1120247"/>
            <a:ext cx="411732" cy="41173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"/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24916" y="2194586"/>
            <a:ext cx="389879" cy="38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69299" y="5582771"/>
            <a:ext cx="483790" cy="48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77138" y="3562160"/>
            <a:ext cx="374950" cy="3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17008" y="2453289"/>
            <a:ext cx="542050" cy="5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4356" y="3937110"/>
            <a:ext cx="368650" cy="3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34938" y="4956618"/>
            <a:ext cx="393497" cy="38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8"/>
          <p:cNvGrpSpPr/>
          <p:nvPr/>
        </p:nvGrpSpPr>
        <p:grpSpPr>
          <a:xfrm>
            <a:off x="2835848" y="3273249"/>
            <a:ext cx="8998190" cy="3084006"/>
            <a:chOff x="2851796" y="2624533"/>
            <a:chExt cx="8998190" cy="2901704"/>
          </a:xfrm>
        </p:grpSpPr>
        <p:sp>
          <p:nvSpPr>
            <p:cNvPr id="459" name="Google Shape;459;p8"/>
            <p:cNvSpPr/>
            <p:nvPr/>
          </p:nvSpPr>
          <p:spPr>
            <a:xfrm>
              <a:off x="2865473" y="2624533"/>
              <a:ext cx="8984513" cy="1320742"/>
            </a:xfrm>
            <a:custGeom>
              <a:avLst/>
              <a:gdLst/>
              <a:ahLst/>
              <a:cxnLst/>
              <a:rect l="l" t="t" r="r" b="b"/>
              <a:pathLst>
                <a:path w="9833748" h="1351349" extrusionOk="0">
                  <a:moveTo>
                    <a:pt x="0" y="0"/>
                  </a:moveTo>
                  <a:lnTo>
                    <a:pt x="9833748" y="0"/>
                  </a:lnTo>
                  <a:lnTo>
                    <a:pt x="9833748" y="1351349"/>
                  </a:lnTo>
                  <a:lnTo>
                    <a:pt x="0" y="1351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63200" tIns="229100" rIns="180000" bIns="1066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единое информационное пространство для лабораторных исследований для ОЗ, подключенных к ЦИСЗ </a:t>
              </a: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сокращение времени до получения результатов лабораторных исследований</a:t>
              </a:r>
              <a:endParaRPr lang="ru-RU" dirty="0">
                <a:ea typeface="Roboto"/>
              </a:endParaRPr>
            </a:p>
            <a:p>
              <a:pPr marL="285750" lvl="2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обеспечение оптимальной загрузки лабораторных анализаторов и экономия реагентов</a:t>
              </a:r>
              <a:endParaRPr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2851796" y="4516825"/>
              <a:ext cx="8984513" cy="1009412"/>
            </a:xfrm>
            <a:custGeom>
              <a:avLst/>
              <a:gdLst/>
              <a:ahLst/>
              <a:cxnLst/>
              <a:rect l="l" t="t" r="r" b="b"/>
              <a:pathLst>
                <a:path w="9833748" h="744975" extrusionOk="0">
                  <a:moveTo>
                    <a:pt x="0" y="0"/>
                  </a:moveTo>
                  <a:lnTo>
                    <a:pt x="9833748" y="0"/>
                  </a:lnTo>
                  <a:lnTo>
                    <a:pt x="9833748" y="744975"/>
                  </a:lnTo>
                  <a:lnTo>
                    <a:pt x="0" y="744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63200" tIns="288000" rIns="763200" bIns="1066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единое пространство для хранения медицинских изображений КТ, МРТ и др.</a:t>
              </a:r>
              <a:endParaRPr dirty="0"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ru-RU" dirty="0">
                  <a:latin typeface="Roboto"/>
                  <a:ea typeface="Roboto"/>
                  <a:cs typeface="Roboto"/>
                  <a:sym typeface="Roboto"/>
                </a:rPr>
                <a:t>обеспечение доступа врача</a:t>
              </a:r>
              <a:r>
                <a:rPr lang="ru-RU" sz="14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ко всем функциональным исследованиям пациента</a:t>
              </a:r>
              <a:endParaRPr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1" indent="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3" name="Google Shape;463;p8"/>
          <p:cNvSpPr/>
          <p:nvPr/>
        </p:nvSpPr>
        <p:spPr>
          <a:xfrm>
            <a:off x="0" y="9637"/>
            <a:ext cx="689811" cy="6858000"/>
          </a:xfrm>
          <a:prstGeom prst="rect">
            <a:avLst/>
          </a:prstGeom>
          <a:solidFill>
            <a:srgbClr val="005F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74" y="5423036"/>
            <a:ext cx="2306284" cy="523978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8"/>
          <p:cNvSpPr txBox="1"/>
          <p:nvPr/>
        </p:nvSpPr>
        <p:spPr>
          <a:xfrm>
            <a:off x="1053212" y="194763"/>
            <a:ext cx="9652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cap="none" dirty="0">
                <a:solidFill>
                  <a:srgbClr val="005F78"/>
                </a:solidFill>
                <a:latin typeface="Roboto"/>
                <a:ea typeface="Roboto"/>
                <a:cs typeface="Roboto"/>
                <a:sym typeface="Roboto"/>
              </a:rPr>
              <a:t>Подсистемы ВТОРОЙ очереди ЦИСЗ (2025)</a:t>
            </a:r>
          </a:p>
        </p:txBody>
      </p:sp>
      <p:sp>
        <p:nvSpPr>
          <p:cNvPr id="466" name="Google Shape;466;p8"/>
          <p:cNvSpPr/>
          <p:nvPr/>
        </p:nvSpPr>
        <p:spPr>
          <a:xfrm>
            <a:off x="1049299" y="3115902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8"/>
          <p:cNvSpPr/>
          <p:nvPr/>
        </p:nvSpPr>
        <p:spPr>
          <a:xfrm>
            <a:off x="1011194" y="4535825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8"/>
          <p:cNvSpPr/>
          <p:nvPr/>
        </p:nvSpPr>
        <p:spPr>
          <a:xfrm>
            <a:off x="1024132" y="2436464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8"/>
          <p:cNvSpPr/>
          <p:nvPr/>
        </p:nvSpPr>
        <p:spPr>
          <a:xfrm>
            <a:off x="1664509" y="2051942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8"/>
          <p:cNvSpPr/>
          <p:nvPr/>
        </p:nvSpPr>
        <p:spPr>
          <a:xfrm>
            <a:off x="1651929" y="2732895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8"/>
          <p:cNvSpPr/>
          <p:nvPr/>
        </p:nvSpPr>
        <p:spPr>
          <a:xfrm>
            <a:off x="1659727" y="1394026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8"/>
          <p:cNvSpPr/>
          <p:nvPr/>
        </p:nvSpPr>
        <p:spPr>
          <a:xfrm>
            <a:off x="1029515" y="1053680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8"/>
          <p:cNvSpPr/>
          <p:nvPr/>
        </p:nvSpPr>
        <p:spPr>
          <a:xfrm>
            <a:off x="1041973" y="3835074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968" y="1513336"/>
            <a:ext cx="389879" cy="38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9116" y="3964952"/>
            <a:ext cx="374950" cy="3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3750" y="2760900"/>
            <a:ext cx="542050" cy="5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8"/>
          <p:cNvSpPr/>
          <p:nvPr/>
        </p:nvSpPr>
        <p:spPr>
          <a:xfrm>
            <a:off x="1016762" y="1749028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8"/>
          <p:cNvSpPr/>
          <p:nvPr/>
        </p:nvSpPr>
        <p:spPr>
          <a:xfrm>
            <a:off x="1670484" y="5492337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8"/>
          <p:cNvSpPr/>
          <p:nvPr/>
        </p:nvSpPr>
        <p:spPr>
          <a:xfrm>
            <a:off x="1674280" y="4812899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8"/>
          <p:cNvSpPr/>
          <p:nvPr/>
        </p:nvSpPr>
        <p:spPr>
          <a:xfrm>
            <a:off x="1671391" y="3430115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8"/>
          <p:cNvSpPr/>
          <p:nvPr/>
        </p:nvSpPr>
        <p:spPr>
          <a:xfrm>
            <a:off x="1675190" y="4125463"/>
            <a:ext cx="720000" cy="61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F3F5"/>
          </a:solidFill>
          <a:ln w="12700" cap="flat" cmpd="sng">
            <a:solidFill>
              <a:srgbClr val="005F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8"/>
          <p:cNvSpPr txBox="1"/>
          <p:nvPr/>
        </p:nvSpPr>
        <p:spPr>
          <a:xfrm>
            <a:off x="11630344" y="6468835"/>
            <a:ext cx="519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5F78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4827" y="1847149"/>
            <a:ext cx="461665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40197" y="2529284"/>
            <a:ext cx="411732" cy="41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48939" y="4260721"/>
            <a:ext cx="372705" cy="37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03412" y="4931301"/>
            <a:ext cx="433047" cy="433047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8"/>
          <p:cNvSpPr/>
          <p:nvPr/>
        </p:nvSpPr>
        <p:spPr>
          <a:xfrm>
            <a:off x="2802208" y="1114330"/>
            <a:ext cx="9008970" cy="1646569"/>
          </a:xfrm>
          <a:custGeom>
            <a:avLst/>
            <a:gdLst/>
            <a:ahLst/>
            <a:cxnLst/>
            <a:rect l="l" t="t" r="r" b="b"/>
            <a:pathLst>
              <a:path w="9569951" h="1146600" extrusionOk="0">
                <a:moveTo>
                  <a:pt x="0" y="0"/>
                </a:moveTo>
                <a:lnTo>
                  <a:pt x="9569951" y="0"/>
                </a:lnTo>
                <a:lnTo>
                  <a:pt x="9569951" y="1146600"/>
                </a:lnTo>
                <a:lnTo>
                  <a:pt x="0" y="1146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725" tIns="291575" rIns="742725" bIns="99550" anchor="t" anchorCtr="0">
            <a:noAutofit/>
          </a:bodyPr>
          <a:lstStyle/>
          <a:p>
            <a:pPr marL="114300" marR="0" lvl="1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•"/>
            </a:pPr>
            <a:endParaRPr lang="ru-RU"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унификация процессов оказания медицинской помощи пациентам (</a:t>
            </a:r>
            <a:r>
              <a:rPr lang="ru-RU" sz="1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амбулаторный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ru-RU" sz="1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стоматологический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профиль)</a:t>
            </a:r>
            <a:endParaRPr lang="ru-RU" dirty="0">
              <a:ea typeface="Roboto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ведение медицинских карт пациентов в электронном виде</a:t>
            </a:r>
            <a:endParaRPr lang="ru-RU" dirty="0">
              <a:ea typeface="Roboto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информационная поддержка медицинских работников при принятии ими врачебных решений</a:t>
            </a:r>
            <a:endParaRPr sz="1400" b="0" i="0" u="none" strike="noStrike" cap="none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425;p7">
            <a:extLst>
              <a:ext uri="{FF2B5EF4-FFF2-40B4-BE49-F238E27FC236}">
                <a16:creationId xmlns:a16="http://schemas.microsoft.com/office/drawing/2014/main" id="{EA7CA178-B75A-462B-856D-56144EDAF67C}"/>
              </a:ext>
            </a:extLst>
          </p:cNvPr>
          <p:cNvSpPr/>
          <p:nvPr/>
        </p:nvSpPr>
        <p:spPr>
          <a:xfrm>
            <a:off x="3393113" y="780908"/>
            <a:ext cx="7200000" cy="666844"/>
          </a:xfrm>
          <a:custGeom>
            <a:avLst/>
            <a:gdLst/>
            <a:ahLst/>
            <a:cxnLst/>
            <a:rect l="l" t="t" r="r" b="b"/>
            <a:pathLst>
              <a:path w="6883623" h="265680" extrusionOk="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6839342" y="0"/>
                </a:lnTo>
                <a:cubicBezTo>
                  <a:pt x="6863798" y="0"/>
                  <a:pt x="6883623" y="19825"/>
                  <a:pt x="6883623" y="44281"/>
                </a:cubicBezTo>
                <a:lnTo>
                  <a:pt x="6883623" y="221399"/>
                </a:lnTo>
                <a:cubicBezTo>
                  <a:pt x="6883623" y="245855"/>
                  <a:pt x="6863798" y="265680"/>
                  <a:pt x="6839342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3150" tIns="12950" rIns="273150" bIns="1295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ru-RU" sz="1800" b="1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ОБЛАЧНАЯ Медицинская Информационная Система</a:t>
            </a:r>
          </a:p>
        </p:txBody>
      </p:sp>
      <p:sp>
        <p:nvSpPr>
          <p:cNvPr id="36" name="Google Shape;425;p7">
            <a:extLst>
              <a:ext uri="{FF2B5EF4-FFF2-40B4-BE49-F238E27FC236}">
                <a16:creationId xmlns:a16="http://schemas.microsoft.com/office/drawing/2014/main" id="{2D9C341D-9625-4D9C-9E03-2BB302DDC474}"/>
              </a:ext>
            </a:extLst>
          </p:cNvPr>
          <p:cNvSpPr/>
          <p:nvPr/>
        </p:nvSpPr>
        <p:spPr>
          <a:xfrm>
            <a:off x="3411750" y="2939827"/>
            <a:ext cx="7200000" cy="666844"/>
          </a:xfrm>
          <a:custGeom>
            <a:avLst/>
            <a:gdLst/>
            <a:ahLst/>
            <a:cxnLst/>
            <a:rect l="l" t="t" r="r" b="b"/>
            <a:pathLst>
              <a:path w="6883623" h="265680" extrusionOk="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6839342" y="0"/>
                </a:lnTo>
                <a:cubicBezTo>
                  <a:pt x="6863798" y="0"/>
                  <a:pt x="6883623" y="19825"/>
                  <a:pt x="6883623" y="44281"/>
                </a:cubicBezTo>
                <a:lnTo>
                  <a:pt x="6883623" y="221399"/>
                </a:lnTo>
                <a:cubicBezTo>
                  <a:pt x="6883623" y="245855"/>
                  <a:pt x="6863798" y="265680"/>
                  <a:pt x="6839342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3150" tIns="12950" rIns="273150" bIns="129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lang="ru-RU" sz="1800" b="1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ЕДИНАЯ СИСТЕМА ЛАБОРАТОРНЫХ ИССЛЕДОВАНИЙ</a:t>
            </a:r>
          </a:p>
        </p:txBody>
      </p:sp>
      <p:sp>
        <p:nvSpPr>
          <p:cNvPr id="37" name="Google Shape;425;p7">
            <a:extLst>
              <a:ext uri="{FF2B5EF4-FFF2-40B4-BE49-F238E27FC236}">
                <a16:creationId xmlns:a16="http://schemas.microsoft.com/office/drawing/2014/main" id="{225CD610-D15B-412F-8312-A835B69F6716}"/>
              </a:ext>
            </a:extLst>
          </p:cNvPr>
          <p:cNvSpPr/>
          <p:nvPr/>
        </p:nvSpPr>
        <p:spPr>
          <a:xfrm>
            <a:off x="3414660" y="4920437"/>
            <a:ext cx="7200000" cy="666844"/>
          </a:xfrm>
          <a:custGeom>
            <a:avLst/>
            <a:gdLst/>
            <a:ahLst/>
            <a:cxnLst/>
            <a:rect l="l" t="t" r="r" b="b"/>
            <a:pathLst>
              <a:path w="6883623" h="265680" extrusionOk="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6839342" y="0"/>
                </a:lnTo>
                <a:cubicBezTo>
                  <a:pt x="6863798" y="0"/>
                  <a:pt x="6883623" y="19825"/>
                  <a:pt x="6883623" y="44281"/>
                </a:cubicBezTo>
                <a:lnTo>
                  <a:pt x="6883623" y="221399"/>
                </a:lnTo>
                <a:cubicBezTo>
                  <a:pt x="6883623" y="245855"/>
                  <a:pt x="6863798" y="265680"/>
                  <a:pt x="6839342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solidFill>
            <a:srgbClr val="005F7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3150" tIns="12950" rIns="273150" bIns="1295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ru-RU" sz="1800" b="1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ЕДИНЫЙ АРХИВ МЕДИЦИНСКИХ ИЗОБРАЖЕНИЙ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1508</Words>
  <Application>Microsoft Office PowerPoint</Application>
  <PresentationFormat>Широкоэкранный</PresentationFormat>
  <Paragraphs>281</Paragraphs>
  <Slides>15</Slides>
  <Notes>15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Ravie</vt:lpstr>
      <vt:lpstr>Arial</vt:lpstr>
      <vt:lpstr>Symbol</vt:lpstr>
      <vt:lpstr>Noto Sans Symbols</vt:lpstr>
      <vt:lpstr>Roboto</vt:lpstr>
      <vt:lpstr>Times New Roman</vt:lpstr>
      <vt:lpstr>Roboto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ЦЕНТРАЛИЗОВАННОЙ ИНФОРМАЦИОННОЙ СИСТЕМЫ ЗДРАВООХРАНЕНИЯ (ЦИСЗ):  ЗАДАЧИ И ПЕРСПЕКТИВЫ</dc:title>
  <dc:creator>Виткасов Дмитрий</dc:creator>
  <cp:lastModifiedBy>Гончаров Владислав Игоревич</cp:lastModifiedBy>
  <cp:revision>93</cp:revision>
  <cp:lastPrinted>2024-05-18T07:00:37Z</cp:lastPrinted>
  <dcterms:created xsi:type="dcterms:W3CDTF">2024-03-18T15:22:17Z</dcterms:created>
  <dcterms:modified xsi:type="dcterms:W3CDTF">2024-07-12T08:37:49Z</dcterms:modified>
</cp:coreProperties>
</file>